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18"/>
  </p:notesMasterIdLst>
  <p:handoutMasterIdLst>
    <p:handoutMasterId r:id="rId19"/>
  </p:handoutMasterIdLst>
  <p:sldIdLst>
    <p:sldId id="3825" r:id="rId5"/>
    <p:sldId id="3826" r:id="rId6"/>
    <p:sldId id="3850" r:id="rId7"/>
    <p:sldId id="3860" r:id="rId8"/>
    <p:sldId id="3853" r:id="rId9"/>
    <p:sldId id="3854" r:id="rId10"/>
    <p:sldId id="3855" r:id="rId11"/>
    <p:sldId id="3856" r:id="rId12"/>
    <p:sldId id="3857" r:id="rId13"/>
    <p:sldId id="3858" r:id="rId14"/>
    <p:sldId id="3859" r:id="rId15"/>
    <p:sldId id="3861" r:id="rId16"/>
    <p:sldId id="3848" r:id="rId17"/>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EB2F1-C514-4313-9103-F4E44954DD66}" v="262" dt="2021-04-28T13:13:14.063"/>
    <p1510:client id="{BBCEC2CE-04A1-4C1A-8246-F85E8C288699}" v="11" dt="2021-04-20T12:53:26.326"/>
    <p1510:client id="{C1FB578B-5D29-4466-B1CC-D93DA7F41A9D}" v="198" dt="2021-04-20T10:24:39.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168" autoAdjust="0"/>
  </p:normalViewPr>
  <p:slideViewPr>
    <p:cSldViewPr snapToGrid="0">
      <p:cViewPr varScale="1">
        <p:scale>
          <a:sx n="52" d="100"/>
          <a:sy n="52" d="100"/>
        </p:scale>
        <p:origin x="1434" y="66"/>
      </p:cViewPr>
      <p:guideLst>
        <p:guide orient="horz" pos="1200"/>
        <p:guide orient="horz" pos="3408"/>
        <p:guide pos="6936"/>
        <p:guide pos="74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B8EFD7-6BC1-4283-B98C-C3EC0791A366}" type="doc">
      <dgm:prSet loTypeId="urn:microsoft.com/office/officeart/2005/8/layout/hProcess9" loCatId="process" qsTypeId="urn:microsoft.com/office/officeart/2005/8/quickstyle/simple1" qsCatId="simple" csTypeId="urn:microsoft.com/office/officeart/2005/8/colors/accent1_2" csCatId="accent1" phldr="1"/>
      <dgm:spPr/>
    </dgm:pt>
    <dgm:pt modelId="{DA4DC10B-0B80-46AB-96E1-F165F4A24AA0}">
      <dgm:prSet phldrT="[Text]"/>
      <dgm:spPr/>
      <dgm:t>
        <a:bodyPr/>
        <a:lstStyle/>
        <a:p>
          <a:r>
            <a:rPr lang="en-GB" dirty="0" smtClean="0"/>
            <a:t>Budget Identified</a:t>
          </a:r>
          <a:endParaRPr lang="en-GB" dirty="0"/>
        </a:p>
      </dgm:t>
    </dgm:pt>
    <dgm:pt modelId="{C74C7651-63B9-47E3-8E8E-7AB0CEB1FBF3}" type="parTrans" cxnId="{E82C366A-A1A5-41A6-80FB-765E88A66623}">
      <dgm:prSet/>
      <dgm:spPr/>
      <dgm:t>
        <a:bodyPr/>
        <a:lstStyle/>
        <a:p>
          <a:endParaRPr lang="en-GB"/>
        </a:p>
      </dgm:t>
    </dgm:pt>
    <dgm:pt modelId="{5198727A-4373-4B4A-B223-0BDC7EBA3715}" type="sibTrans" cxnId="{E82C366A-A1A5-41A6-80FB-765E88A66623}">
      <dgm:prSet/>
      <dgm:spPr/>
      <dgm:t>
        <a:bodyPr/>
        <a:lstStyle/>
        <a:p>
          <a:endParaRPr lang="en-GB"/>
        </a:p>
      </dgm:t>
    </dgm:pt>
    <dgm:pt modelId="{EF8BB615-7B4F-4662-BDF1-06235352BAF5}">
      <dgm:prSet phldrT="[Text]"/>
      <dgm:spPr/>
      <dgm:t>
        <a:bodyPr/>
        <a:lstStyle/>
        <a:p>
          <a:r>
            <a:rPr lang="en-GB" dirty="0" smtClean="0"/>
            <a:t>People vote </a:t>
          </a:r>
          <a:r>
            <a:rPr lang="en-GB" dirty="0"/>
            <a:t>for their priorities</a:t>
          </a:r>
        </a:p>
      </dgm:t>
    </dgm:pt>
    <dgm:pt modelId="{5B603B28-1B9F-4DBD-88E6-9FC1B22643B8}" type="parTrans" cxnId="{E159BA32-4AFC-4BAD-86C6-1489AA6740B4}">
      <dgm:prSet/>
      <dgm:spPr/>
      <dgm:t>
        <a:bodyPr/>
        <a:lstStyle/>
        <a:p>
          <a:endParaRPr lang="en-GB"/>
        </a:p>
      </dgm:t>
    </dgm:pt>
    <dgm:pt modelId="{64D73DD5-4975-4BC3-B2FA-E3728A880FFE}" type="sibTrans" cxnId="{E159BA32-4AFC-4BAD-86C6-1489AA6740B4}">
      <dgm:prSet/>
      <dgm:spPr/>
      <dgm:t>
        <a:bodyPr/>
        <a:lstStyle/>
        <a:p>
          <a:endParaRPr lang="en-GB"/>
        </a:p>
      </dgm:t>
    </dgm:pt>
    <dgm:pt modelId="{32B2DBA2-BF9E-4B55-88CE-15200F477CD2}">
      <dgm:prSet phldrT="[Text]"/>
      <dgm:spPr/>
      <dgm:t>
        <a:bodyPr/>
        <a:lstStyle/>
        <a:p>
          <a:r>
            <a:rPr lang="en-GB"/>
            <a:t>The priorities with the most votes get funded</a:t>
          </a:r>
        </a:p>
      </dgm:t>
    </dgm:pt>
    <dgm:pt modelId="{613C67EA-BD45-421F-A3FC-F8D1C8AF4D34}" type="parTrans" cxnId="{D91276F5-7490-420A-BCF4-BA083D063046}">
      <dgm:prSet/>
      <dgm:spPr/>
      <dgm:t>
        <a:bodyPr/>
        <a:lstStyle/>
        <a:p>
          <a:endParaRPr lang="en-GB"/>
        </a:p>
      </dgm:t>
    </dgm:pt>
    <dgm:pt modelId="{116FA8BC-7749-4EE2-84AE-4EF19DBA76E8}" type="sibTrans" cxnId="{D91276F5-7490-420A-BCF4-BA083D063046}">
      <dgm:prSet/>
      <dgm:spPr/>
      <dgm:t>
        <a:bodyPr/>
        <a:lstStyle/>
        <a:p>
          <a:endParaRPr lang="en-GB"/>
        </a:p>
      </dgm:t>
    </dgm:pt>
    <dgm:pt modelId="{B7841104-8BA9-4D7B-8F77-69863908F705}">
      <dgm:prSet phldrT="[Text]"/>
      <dgm:spPr/>
      <dgm:t>
        <a:bodyPr/>
        <a:lstStyle/>
        <a:p>
          <a:r>
            <a:rPr lang="en-GB" smtClean="0"/>
            <a:t>People </a:t>
          </a:r>
          <a:r>
            <a:rPr lang="en-GB" dirty="0" smtClean="0"/>
            <a:t>come up with </a:t>
          </a:r>
          <a:r>
            <a:rPr lang="en-GB" dirty="0"/>
            <a:t>ideas on how to spend a budget</a:t>
          </a:r>
        </a:p>
      </dgm:t>
    </dgm:pt>
    <dgm:pt modelId="{4EB82247-B2D0-454D-811C-46DFC5D42D08}" type="parTrans" cxnId="{2E3230F5-FCB5-4398-B512-D4E713D4BD55}">
      <dgm:prSet/>
      <dgm:spPr/>
      <dgm:t>
        <a:bodyPr/>
        <a:lstStyle/>
        <a:p>
          <a:endParaRPr lang="en-US"/>
        </a:p>
      </dgm:t>
    </dgm:pt>
    <dgm:pt modelId="{612DBDFF-E575-4717-8753-BD227F7964EF}" type="sibTrans" cxnId="{2E3230F5-FCB5-4398-B512-D4E713D4BD55}">
      <dgm:prSet/>
      <dgm:spPr/>
      <dgm:t>
        <a:bodyPr/>
        <a:lstStyle/>
        <a:p>
          <a:endParaRPr lang="en-US"/>
        </a:p>
      </dgm:t>
    </dgm:pt>
    <dgm:pt modelId="{EBFCDB41-9AA9-49B1-B9A9-F6A4FFD530C5}" type="pres">
      <dgm:prSet presAssocID="{BDB8EFD7-6BC1-4283-B98C-C3EC0791A366}" presName="CompostProcess" presStyleCnt="0">
        <dgm:presLayoutVars>
          <dgm:dir/>
          <dgm:resizeHandles val="exact"/>
        </dgm:presLayoutVars>
      </dgm:prSet>
      <dgm:spPr/>
    </dgm:pt>
    <dgm:pt modelId="{A3B3B89F-ECFD-48B0-A7E7-02A0A7CAB0D6}" type="pres">
      <dgm:prSet presAssocID="{BDB8EFD7-6BC1-4283-B98C-C3EC0791A366}" presName="arrow" presStyleLbl="bgShp" presStyleIdx="0" presStyleCnt="1" custScaleX="117647" custLinFactNeighborX="0"/>
      <dgm:spPr/>
    </dgm:pt>
    <dgm:pt modelId="{30F5E4D7-BF7D-418D-8427-2CBB0BBED928}" type="pres">
      <dgm:prSet presAssocID="{BDB8EFD7-6BC1-4283-B98C-C3EC0791A366}" presName="linearProcess" presStyleCnt="0"/>
      <dgm:spPr/>
    </dgm:pt>
    <dgm:pt modelId="{F773D580-C3DE-491A-8A44-C7A32808BEBF}" type="pres">
      <dgm:prSet presAssocID="{DA4DC10B-0B80-46AB-96E1-F165F4A24AA0}" presName="textNode" presStyleLbl="node1" presStyleIdx="0" presStyleCnt="4" custLinFactX="-7297" custLinFactNeighborX="-100000" custLinFactNeighborY="-738">
        <dgm:presLayoutVars>
          <dgm:bulletEnabled val="1"/>
        </dgm:presLayoutVars>
      </dgm:prSet>
      <dgm:spPr/>
      <dgm:t>
        <a:bodyPr/>
        <a:lstStyle/>
        <a:p>
          <a:endParaRPr lang="en-US"/>
        </a:p>
      </dgm:t>
    </dgm:pt>
    <dgm:pt modelId="{4E5BFF23-708E-44B5-8C48-43E674143806}" type="pres">
      <dgm:prSet presAssocID="{5198727A-4373-4B4A-B223-0BDC7EBA3715}" presName="sibTrans" presStyleCnt="0"/>
      <dgm:spPr/>
    </dgm:pt>
    <dgm:pt modelId="{94683B1C-8318-498E-B361-819DFC9F1977}" type="pres">
      <dgm:prSet presAssocID="{B7841104-8BA9-4D7B-8F77-69863908F705}" presName="textNode" presStyleLbl="node1" presStyleIdx="1" presStyleCnt="4">
        <dgm:presLayoutVars>
          <dgm:bulletEnabled val="1"/>
        </dgm:presLayoutVars>
      </dgm:prSet>
      <dgm:spPr/>
      <dgm:t>
        <a:bodyPr/>
        <a:lstStyle/>
        <a:p>
          <a:endParaRPr lang="en-US"/>
        </a:p>
      </dgm:t>
    </dgm:pt>
    <dgm:pt modelId="{E54F223F-4C34-4000-BBD2-9EA11312BBCC}" type="pres">
      <dgm:prSet presAssocID="{612DBDFF-E575-4717-8753-BD227F7964EF}" presName="sibTrans" presStyleCnt="0"/>
      <dgm:spPr/>
    </dgm:pt>
    <dgm:pt modelId="{B45369F2-B7BC-403D-A278-B1639836138F}" type="pres">
      <dgm:prSet presAssocID="{EF8BB615-7B4F-4662-BDF1-06235352BAF5}" presName="textNode" presStyleLbl="node1" presStyleIdx="2" presStyleCnt="4" custLinFactNeighborX="8499" custLinFactNeighborY="-738">
        <dgm:presLayoutVars>
          <dgm:bulletEnabled val="1"/>
        </dgm:presLayoutVars>
      </dgm:prSet>
      <dgm:spPr/>
      <dgm:t>
        <a:bodyPr/>
        <a:lstStyle/>
        <a:p>
          <a:endParaRPr lang="en-US"/>
        </a:p>
      </dgm:t>
    </dgm:pt>
    <dgm:pt modelId="{744321FD-47A9-4996-B2A5-F96556F5274F}" type="pres">
      <dgm:prSet presAssocID="{64D73DD5-4975-4BC3-B2FA-E3728A880FFE}" presName="sibTrans" presStyleCnt="0"/>
      <dgm:spPr/>
    </dgm:pt>
    <dgm:pt modelId="{D171B77E-C74F-44E1-B5CF-828984FBB3E3}" type="pres">
      <dgm:prSet presAssocID="{32B2DBA2-BF9E-4B55-88CE-15200F477CD2}" presName="textNode" presStyleLbl="node1" presStyleIdx="3" presStyleCnt="4" custLinFactX="8290" custLinFactNeighborX="100000" custLinFactNeighborY="-738">
        <dgm:presLayoutVars>
          <dgm:bulletEnabled val="1"/>
        </dgm:presLayoutVars>
      </dgm:prSet>
      <dgm:spPr/>
      <dgm:t>
        <a:bodyPr/>
        <a:lstStyle/>
        <a:p>
          <a:endParaRPr lang="en-US"/>
        </a:p>
      </dgm:t>
    </dgm:pt>
  </dgm:ptLst>
  <dgm:cxnLst>
    <dgm:cxn modelId="{04EABF83-CC2C-46CD-B85D-87BBD9C5F508}" type="presOf" srcId="{EF8BB615-7B4F-4662-BDF1-06235352BAF5}" destId="{B45369F2-B7BC-403D-A278-B1639836138F}" srcOrd="0" destOrd="0" presId="urn:microsoft.com/office/officeart/2005/8/layout/hProcess9"/>
    <dgm:cxn modelId="{0958B081-FAB7-4446-BCA6-DBA44541F468}" type="presOf" srcId="{32B2DBA2-BF9E-4B55-88CE-15200F477CD2}" destId="{D171B77E-C74F-44E1-B5CF-828984FBB3E3}" srcOrd="0" destOrd="0" presId="urn:microsoft.com/office/officeart/2005/8/layout/hProcess9"/>
    <dgm:cxn modelId="{055EBD0F-D446-4F46-9B7B-EE0168AB27A7}" type="presOf" srcId="{BDB8EFD7-6BC1-4283-B98C-C3EC0791A366}" destId="{EBFCDB41-9AA9-49B1-B9A9-F6A4FFD530C5}" srcOrd="0" destOrd="0" presId="urn:microsoft.com/office/officeart/2005/8/layout/hProcess9"/>
    <dgm:cxn modelId="{1AE0C7CA-C723-4E20-A12F-CDD2C8DCD7C3}" type="presOf" srcId="{DA4DC10B-0B80-46AB-96E1-F165F4A24AA0}" destId="{F773D580-C3DE-491A-8A44-C7A32808BEBF}" srcOrd="0" destOrd="0" presId="urn:microsoft.com/office/officeart/2005/8/layout/hProcess9"/>
    <dgm:cxn modelId="{D91276F5-7490-420A-BCF4-BA083D063046}" srcId="{BDB8EFD7-6BC1-4283-B98C-C3EC0791A366}" destId="{32B2DBA2-BF9E-4B55-88CE-15200F477CD2}" srcOrd="3" destOrd="0" parTransId="{613C67EA-BD45-421F-A3FC-F8D1C8AF4D34}" sibTransId="{116FA8BC-7749-4EE2-84AE-4EF19DBA76E8}"/>
    <dgm:cxn modelId="{2E3230F5-FCB5-4398-B512-D4E713D4BD55}" srcId="{BDB8EFD7-6BC1-4283-B98C-C3EC0791A366}" destId="{B7841104-8BA9-4D7B-8F77-69863908F705}" srcOrd="1" destOrd="0" parTransId="{4EB82247-B2D0-454D-811C-46DFC5D42D08}" sibTransId="{612DBDFF-E575-4717-8753-BD227F7964EF}"/>
    <dgm:cxn modelId="{C6A21A6F-30D6-426C-9691-5CE68653361A}" type="presOf" srcId="{B7841104-8BA9-4D7B-8F77-69863908F705}" destId="{94683B1C-8318-498E-B361-819DFC9F1977}" srcOrd="0" destOrd="0" presId="urn:microsoft.com/office/officeart/2005/8/layout/hProcess9"/>
    <dgm:cxn modelId="{E82C366A-A1A5-41A6-80FB-765E88A66623}" srcId="{BDB8EFD7-6BC1-4283-B98C-C3EC0791A366}" destId="{DA4DC10B-0B80-46AB-96E1-F165F4A24AA0}" srcOrd="0" destOrd="0" parTransId="{C74C7651-63B9-47E3-8E8E-7AB0CEB1FBF3}" sibTransId="{5198727A-4373-4B4A-B223-0BDC7EBA3715}"/>
    <dgm:cxn modelId="{E159BA32-4AFC-4BAD-86C6-1489AA6740B4}" srcId="{BDB8EFD7-6BC1-4283-B98C-C3EC0791A366}" destId="{EF8BB615-7B4F-4662-BDF1-06235352BAF5}" srcOrd="2" destOrd="0" parTransId="{5B603B28-1B9F-4DBD-88E6-9FC1B22643B8}" sibTransId="{64D73DD5-4975-4BC3-B2FA-E3728A880FFE}"/>
    <dgm:cxn modelId="{371C0D82-3A9B-48C8-9FE3-469A43FD7F37}" type="presParOf" srcId="{EBFCDB41-9AA9-49B1-B9A9-F6A4FFD530C5}" destId="{A3B3B89F-ECFD-48B0-A7E7-02A0A7CAB0D6}" srcOrd="0" destOrd="0" presId="urn:microsoft.com/office/officeart/2005/8/layout/hProcess9"/>
    <dgm:cxn modelId="{14AFE1A2-9F55-4FF7-BAE8-6DD71EB0B775}" type="presParOf" srcId="{EBFCDB41-9AA9-49B1-B9A9-F6A4FFD530C5}" destId="{30F5E4D7-BF7D-418D-8427-2CBB0BBED928}" srcOrd="1" destOrd="0" presId="urn:microsoft.com/office/officeart/2005/8/layout/hProcess9"/>
    <dgm:cxn modelId="{B89977A6-182F-4D5C-95AC-55E8B8FEC462}" type="presParOf" srcId="{30F5E4D7-BF7D-418D-8427-2CBB0BBED928}" destId="{F773D580-C3DE-491A-8A44-C7A32808BEBF}" srcOrd="0" destOrd="0" presId="urn:microsoft.com/office/officeart/2005/8/layout/hProcess9"/>
    <dgm:cxn modelId="{6BE3D44C-7ED6-436C-938F-6895BAB277E9}" type="presParOf" srcId="{30F5E4D7-BF7D-418D-8427-2CBB0BBED928}" destId="{4E5BFF23-708E-44B5-8C48-43E674143806}" srcOrd="1" destOrd="0" presId="urn:microsoft.com/office/officeart/2005/8/layout/hProcess9"/>
    <dgm:cxn modelId="{10E9437A-42B9-42EB-A534-365783C79BB1}" type="presParOf" srcId="{30F5E4D7-BF7D-418D-8427-2CBB0BBED928}" destId="{94683B1C-8318-498E-B361-819DFC9F1977}" srcOrd="2" destOrd="0" presId="urn:microsoft.com/office/officeart/2005/8/layout/hProcess9"/>
    <dgm:cxn modelId="{CEDA3F66-652E-4D65-A176-D0505A87655B}" type="presParOf" srcId="{30F5E4D7-BF7D-418D-8427-2CBB0BBED928}" destId="{E54F223F-4C34-4000-BBD2-9EA11312BBCC}" srcOrd="3" destOrd="0" presId="urn:microsoft.com/office/officeart/2005/8/layout/hProcess9"/>
    <dgm:cxn modelId="{B9DF8F15-17B1-4325-878A-C362DA6E113D}" type="presParOf" srcId="{30F5E4D7-BF7D-418D-8427-2CBB0BBED928}" destId="{B45369F2-B7BC-403D-A278-B1639836138F}" srcOrd="4" destOrd="0" presId="urn:microsoft.com/office/officeart/2005/8/layout/hProcess9"/>
    <dgm:cxn modelId="{F41A1868-9EC8-4E29-BA45-31A4F607CFC9}" type="presParOf" srcId="{30F5E4D7-BF7D-418D-8427-2CBB0BBED928}" destId="{744321FD-47A9-4996-B2A5-F96556F5274F}" srcOrd="5" destOrd="0" presId="urn:microsoft.com/office/officeart/2005/8/layout/hProcess9"/>
    <dgm:cxn modelId="{9923C129-C816-4F2E-9C0B-933FCE45E6AF}" type="presParOf" srcId="{30F5E4D7-BF7D-418D-8427-2CBB0BBED928}" destId="{D171B77E-C74F-44E1-B5CF-828984FBB3E3}"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3B89F-ECFD-48B0-A7E7-02A0A7CAB0D6}">
      <dsp:nvSpPr>
        <dsp:cNvPr id="0" name=""/>
        <dsp:cNvSpPr/>
      </dsp:nvSpPr>
      <dsp:spPr>
        <a:xfrm>
          <a:off x="2" y="0"/>
          <a:ext cx="9875515" cy="51847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73D580-C3DE-491A-8A44-C7A32808BEBF}">
      <dsp:nvSpPr>
        <dsp:cNvPr id="0" name=""/>
        <dsp:cNvSpPr/>
      </dsp:nvSpPr>
      <dsp:spPr>
        <a:xfrm>
          <a:off x="0" y="1540127"/>
          <a:ext cx="2377261" cy="20739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t>Budget Identified</a:t>
          </a:r>
          <a:endParaRPr lang="en-GB" sz="2500" kern="1200" dirty="0"/>
        </a:p>
      </dsp:txBody>
      <dsp:txXfrm>
        <a:off x="101240" y="1641367"/>
        <a:ext cx="2174781" cy="1871430"/>
      </dsp:txXfrm>
    </dsp:sp>
    <dsp:sp modelId="{94683B1C-8318-498E-B361-819DFC9F1977}">
      <dsp:nvSpPr>
        <dsp:cNvPr id="0" name=""/>
        <dsp:cNvSpPr/>
      </dsp:nvSpPr>
      <dsp:spPr>
        <a:xfrm>
          <a:off x="2501067" y="1555432"/>
          <a:ext cx="2377261" cy="20739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smtClean="0"/>
            <a:t>People </a:t>
          </a:r>
          <a:r>
            <a:rPr lang="en-GB" sz="2500" kern="1200" dirty="0" smtClean="0"/>
            <a:t>come up with </a:t>
          </a:r>
          <a:r>
            <a:rPr lang="en-GB" sz="2500" kern="1200" dirty="0"/>
            <a:t>ideas on how to spend a budget</a:t>
          </a:r>
        </a:p>
      </dsp:txBody>
      <dsp:txXfrm>
        <a:off x="2602307" y="1656672"/>
        <a:ext cx="2174781" cy="1871430"/>
      </dsp:txXfrm>
    </dsp:sp>
    <dsp:sp modelId="{B45369F2-B7BC-403D-A278-B1639836138F}">
      <dsp:nvSpPr>
        <dsp:cNvPr id="0" name=""/>
        <dsp:cNvSpPr/>
      </dsp:nvSpPr>
      <dsp:spPr>
        <a:xfrm>
          <a:off x="5007293" y="1540127"/>
          <a:ext cx="2377261" cy="20739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t>People vote </a:t>
          </a:r>
          <a:r>
            <a:rPr lang="en-GB" sz="2500" kern="1200" dirty="0"/>
            <a:t>for their priorities</a:t>
          </a:r>
        </a:p>
      </dsp:txBody>
      <dsp:txXfrm>
        <a:off x="5108533" y="1641367"/>
        <a:ext cx="2174781" cy="1871430"/>
      </dsp:txXfrm>
    </dsp:sp>
    <dsp:sp modelId="{D171B77E-C74F-44E1-B5CF-828984FBB3E3}">
      <dsp:nvSpPr>
        <dsp:cNvPr id="0" name=""/>
        <dsp:cNvSpPr/>
      </dsp:nvSpPr>
      <dsp:spPr>
        <a:xfrm>
          <a:off x="7498258" y="1540127"/>
          <a:ext cx="2377261" cy="20739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a:t>The priorities with the most votes get funded</a:t>
          </a:r>
        </a:p>
      </dsp:txBody>
      <dsp:txXfrm>
        <a:off x="7599498" y="1641367"/>
        <a:ext cx="2174781" cy="18714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6491FCE2-2DC0-499D-A17C-649DA3C90CFE}" type="datetimeFigureOut">
              <a:rPr lang="en-GB" smtClean="0"/>
              <a:t>05/07/2023</a:t>
            </a:fld>
            <a:endParaRPr lang="en-GB"/>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737F1FE1-DC50-4ADC-B91E-8793BCF670CD}" type="slidenum">
              <a:rPr lang="en-GB" smtClean="0"/>
              <a:t>‹#›</a:t>
            </a:fld>
            <a:endParaRPr lang="en-GB"/>
          </a:p>
        </p:txBody>
      </p:sp>
    </p:spTree>
    <p:extLst>
      <p:ext uri="{BB962C8B-B14F-4D97-AF65-F5344CB8AC3E}">
        <p14:creationId xmlns:p14="http://schemas.microsoft.com/office/powerpoint/2010/main" val="1405420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C7BA811-8917-4F1D-B22F-E96045BFA4E0}" type="datetimeFigureOut">
              <a:rPr lang="en-US" smtClean="0"/>
              <a:t>7/5/2023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a:t>
            </a:r>
            <a:r>
              <a:rPr lang="en-GB" baseline="0" dirty="0" smtClean="0"/>
              <a:t> my name is Laura Cameron and I work at the council. I’m part of the communities team which means I get to go out into the community and speak to people instead of staying in my office all day which I really like about my job.</a:t>
            </a:r>
          </a:p>
          <a:p>
            <a:endParaRPr lang="en-GB" baseline="0" dirty="0" smtClean="0"/>
          </a:p>
          <a:p>
            <a:r>
              <a:rPr lang="en-GB" baseline="0" dirty="0" smtClean="0"/>
              <a:t>I’ve been asked to come out today to speak to you about participatory budgeting. Now participatory budgeting sounds really complicated but it’s not…</a:t>
            </a:r>
            <a:endParaRPr lang="en-GB" dirty="0"/>
          </a:p>
        </p:txBody>
      </p:sp>
      <p:sp>
        <p:nvSpPr>
          <p:cNvPr id="4" name="Slide Number Placeholder 3"/>
          <p:cNvSpPr>
            <a:spLocks noGrp="1"/>
          </p:cNvSpPr>
          <p:nvPr>
            <p:ph type="sldNum" sz="quarter" idx="10"/>
          </p:nvPr>
        </p:nvSpPr>
        <p:spPr/>
        <p:txBody>
          <a:bodyPr/>
          <a:lstStyle/>
          <a:p>
            <a:fld id="{D40C6A29-4676-420C-BBE3-ACC2B80F64D4}" type="slidenum">
              <a:rPr lang="en-US" smtClean="0"/>
              <a:t>1</a:t>
            </a:fld>
            <a:endParaRPr lang="en-US"/>
          </a:p>
        </p:txBody>
      </p:sp>
    </p:spTree>
    <p:extLst>
      <p:ext uri="{BB962C8B-B14F-4D97-AF65-F5344CB8AC3E}">
        <p14:creationId xmlns:p14="http://schemas.microsoft.com/office/powerpoint/2010/main" val="366795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a:t>I couldn’t not share a picture of the park!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30450D8-99B8-485B-875B-C79D9EAAEEC2}" type="slidenum">
              <a:t>10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8782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Community Evaluation </a:t>
            </a:r>
          </a:p>
          <a:p>
            <a:pPr lvl="0"/>
            <a:endParaRPr lang="en-GB" dirty="0"/>
          </a:p>
          <a:p>
            <a:pPr lvl="0"/>
            <a:r>
              <a:rPr lang="en-GB" dirty="0"/>
              <a:t>We had spoken right at the very start about evaluating this project and the group had suggested doing a before and after picture diary, they admitted they hate doing evaluations but we agreed to ask for 3 words to describe the park when we did our original engagements and then on completion we could revisit those 3 words. It was a really simple way of showing that they had created change in the values associated with the park.</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449F7A-E9BA-4E84-A273-4817C92B6004}" type="slidenum">
              <a:t>11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31706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PB is happening all across Scotland. Sometimes the way it works is community groups receive money to deliver a project but sometimes the way it works is people suggest ways that the organisation or in my case – the council - can spend the money. That’s often called mainstream PB and I’m going to talk you through a mainstream PB project I’ve been involved with at Moray Council.</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0C6A29-4676-420C-BBE3-ACC2B80F64D4}" type="slidenum">
              <a:rPr lang="en-US" smtClean="0"/>
              <a:t>12</a:t>
            </a:fld>
            <a:endParaRPr lang="en-US"/>
          </a:p>
        </p:txBody>
      </p:sp>
    </p:spTree>
    <p:extLst>
      <p:ext uri="{BB962C8B-B14F-4D97-AF65-F5344CB8AC3E}">
        <p14:creationId xmlns:p14="http://schemas.microsoft.com/office/powerpoint/2010/main" val="1387464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40C6A29-4676-420C-BBE3-ACC2B80F64D4}" type="slidenum">
              <a:rPr lang="en-US" smtClean="0"/>
              <a:t>13</a:t>
            </a:fld>
            <a:endParaRPr lang="en-US"/>
          </a:p>
        </p:txBody>
      </p:sp>
    </p:spTree>
    <p:extLst>
      <p:ext uri="{BB962C8B-B14F-4D97-AF65-F5344CB8AC3E}">
        <p14:creationId xmlns:p14="http://schemas.microsoft.com/office/powerpoint/2010/main" val="275119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a:t>
            </a:r>
            <a:r>
              <a:rPr lang="en-GB" baseline="0" dirty="0" smtClean="0"/>
              <a:t> thing about participatory budgeting is that it’s quite difficult to say – so we just say PB sometimes because it’s easier.</a:t>
            </a:r>
          </a:p>
          <a:p>
            <a:endParaRPr lang="en-GB" baseline="0" dirty="0" smtClean="0"/>
          </a:p>
          <a:p>
            <a:r>
              <a:rPr lang="en-GB" baseline="0" dirty="0" smtClean="0"/>
              <a:t>PB means that if money is going to get spent on something to help a group of people those people should be allowed to share their ideas on how it is spent. But not only that, they should also get to vote on the ideas that they think would make the most difference to them.</a:t>
            </a:r>
          </a:p>
          <a:p>
            <a:endParaRPr lang="en-GB" baseline="0" dirty="0" smtClean="0"/>
          </a:p>
          <a:p>
            <a:r>
              <a:rPr lang="en-GB" baseline="0" dirty="0" smtClean="0"/>
              <a:t>The process </a:t>
            </a:r>
            <a:r>
              <a:rPr lang="en-GB" baseline="0" dirty="0" smtClean="0"/>
              <a:t>looks a bit like this.</a:t>
            </a:r>
          </a:p>
          <a:p>
            <a:endParaRPr lang="en-GB" baseline="0" dirty="0" smtClean="0"/>
          </a:p>
          <a:p>
            <a:r>
              <a:rPr lang="en-GB" baseline="0" dirty="0" err="1" smtClean="0"/>
              <a:t>Sooo</a:t>
            </a:r>
            <a:r>
              <a:rPr lang="en-GB" baseline="0" dirty="0" smtClean="0"/>
              <a:t> has anyone heard of participatory budgeting before?</a:t>
            </a:r>
            <a:endParaRPr lang="en-GB" dirty="0"/>
          </a:p>
        </p:txBody>
      </p:sp>
      <p:sp>
        <p:nvSpPr>
          <p:cNvPr id="4" name="Slide Number Placeholder 3"/>
          <p:cNvSpPr>
            <a:spLocks noGrp="1"/>
          </p:cNvSpPr>
          <p:nvPr>
            <p:ph type="sldNum" sz="quarter" idx="10"/>
          </p:nvPr>
        </p:nvSpPr>
        <p:spPr/>
        <p:txBody>
          <a:bodyPr/>
          <a:lstStyle/>
          <a:p>
            <a:fld id="{D40C6A29-4676-420C-BBE3-ACC2B80F64D4}" type="slidenum">
              <a:rPr lang="en-US" smtClean="0"/>
              <a:t>2</a:t>
            </a:fld>
            <a:endParaRPr lang="en-US"/>
          </a:p>
        </p:txBody>
      </p:sp>
    </p:spTree>
    <p:extLst>
      <p:ext uri="{BB962C8B-B14F-4D97-AF65-F5344CB8AC3E}">
        <p14:creationId xmlns:p14="http://schemas.microsoft.com/office/powerpoint/2010/main" val="15686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You probable recognise these two photos….It’s Tesco and Asda. Have you ever cast a vote by putting a token in one of the boxes?</a:t>
            </a:r>
          </a:p>
          <a:p>
            <a:endParaRPr lang="en-GB" baseline="0" dirty="0" smtClean="0"/>
          </a:p>
          <a:p>
            <a:r>
              <a:rPr lang="en-GB" baseline="0" dirty="0" smtClean="0"/>
              <a:t>So some </a:t>
            </a:r>
            <a:r>
              <a:rPr lang="en-GB" baseline="0" dirty="0" smtClean="0"/>
              <a:t>of you have already taken part in a form of PB. </a:t>
            </a:r>
            <a:endParaRPr lang="en-GB" baseline="0" dirty="0" smtClean="0"/>
          </a:p>
          <a:p>
            <a:endParaRPr lang="en-GB" baseline="0" dirty="0" smtClean="0"/>
          </a:p>
          <a:p>
            <a:r>
              <a:rPr lang="en-GB" baseline="0" dirty="0" smtClean="0"/>
              <a:t>This particular PB process is where Tesco or Asda have a pot of money or sometimes they call it a community fund and they would like the community to tell them how to spend that money. They do it by opening up an application process asking groups and organisations for ideas on how they would spend the money, then there’s a vote because they want to give the money to the ideas that get the most votes, and they do that because they think that local people know best. And I think that too.</a:t>
            </a:r>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0C6A29-4676-420C-BBE3-ACC2B80F64D4}" type="slidenum">
              <a:rPr lang="en-US" smtClean="0"/>
              <a:t>3</a:t>
            </a:fld>
            <a:endParaRPr lang="en-US"/>
          </a:p>
        </p:txBody>
      </p:sp>
    </p:spTree>
    <p:extLst>
      <p:ext uri="{BB962C8B-B14F-4D97-AF65-F5344CB8AC3E}">
        <p14:creationId xmlns:p14="http://schemas.microsoft.com/office/powerpoint/2010/main" val="3113268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PB is happening all across Scotland. Sometimes the way it works is community groups receive money to deliver a project but sometimes the way it works is people suggest ways that the organisation or in my case – the council - can spend the money. That’s often called mainstream PB and I’m going to talk you through a mainstream PB project I’ve been involved with at Moray Council.</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0C6A29-4676-420C-BBE3-ACC2B80F64D4}" type="slidenum">
              <a:rPr lang="en-US" smtClean="0"/>
              <a:t>4</a:t>
            </a:fld>
            <a:endParaRPr lang="en-US"/>
          </a:p>
        </p:txBody>
      </p:sp>
    </p:spTree>
    <p:extLst>
      <p:ext uri="{BB962C8B-B14F-4D97-AF65-F5344CB8AC3E}">
        <p14:creationId xmlns:p14="http://schemas.microsoft.com/office/powerpoint/2010/main" val="301255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is Rothes Play Park. People in Rothes had approached Moray Council to ask that the local park be revitalized. </a:t>
            </a:r>
          </a:p>
          <a:p>
            <a:endParaRPr lang="en-GB" baseline="0" dirty="0" smtClean="0"/>
          </a:p>
          <a:p>
            <a:r>
              <a:rPr lang="en-GB" baseline="0" dirty="0" smtClean="0"/>
              <a:t>Through an independent inspection later on that year Rothes Play Area was then prioritized as being in need of improvement. </a:t>
            </a:r>
          </a:p>
          <a:p>
            <a:endParaRPr lang="en-GB" baseline="0" dirty="0" smtClean="0"/>
          </a:p>
          <a:p>
            <a:r>
              <a:rPr lang="en-GB" baseline="0" dirty="0" smtClean="0"/>
              <a:t>So Open Spaces through their capital improvement fund allocated £50k and they linked with our team to do a participatory budgeting project. </a:t>
            </a:r>
          </a:p>
          <a:p>
            <a:endParaRPr lang="en-GB" baseline="0" dirty="0" smtClean="0"/>
          </a:p>
          <a:p>
            <a:r>
              <a:rPr lang="en-GB" baseline="0" dirty="0" smtClean="0"/>
              <a:t>We were actually very lucky that when we responded to the people who had complained to say that budget had been identified - a small group had been discussing how they could action it already. </a:t>
            </a:r>
          </a:p>
          <a:p>
            <a:endParaRPr lang="en-GB" baseline="0" dirty="0" smtClean="0"/>
          </a:p>
          <a:p>
            <a:r>
              <a:rPr lang="en-GB" baseline="0" dirty="0" smtClean="0"/>
              <a:t>In our first meeting the group spoke really confidently about the park being a wonderful asset in the community for families including those on low income and without access to transport it was a much needed community asset because it provided an outdoor meeting space for people during lockdowns plural, some of the group were teachers on maternity leave so they had knowledge of the importance of play on a child’s development. But they didn’t rate the design of the park, it was a series of raised bark pits which meant some local families couldn’t use it because of mobility issues and they felt the original design excluded 5-9 year olds. Because of its age, it wasn’t well looked after and there was a lot of litter in the park.</a:t>
            </a:r>
          </a:p>
          <a:p>
            <a:endParaRPr lang="en-GB" baseline="0" dirty="0" smtClean="0"/>
          </a:p>
          <a:p>
            <a:r>
              <a:rPr lang="en-GB" baseline="0" dirty="0" smtClean="0"/>
              <a:t>So there were some cross cutting themes emerging from discussion around</a:t>
            </a:r>
          </a:p>
          <a:p>
            <a:r>
              <a:rPr lang="en-GB" baseline="0" dirty="0" smtClean="0"/>
              <a:t>•	Addressing impacts of poverty.</a:t>
            </a:r>
          </a:p>
          <a:p>
            <a:r>
              <a:rPr lang="en-GB" baseline="0" dirty="0" smtClean="0"/>
              <a:t>•	Improving mental health and well-being.</a:t>
            </a:r>
          </a:p>
          <a:p>
            <a:r>
              <a:rPr lang="en-GB" baseline="0" dirty="0" smtClean="0"/>
              <a:t>•	Addressing social isolation and helping people to reconnect.</a:t>
            </a:r>
          </a:p>
          <a:p>
            <a:endParaRPr lang="en-GB" baseline="0" dirty="0" smtClean="0"/>
          </a:p>
          <a:p>
            <a:r>
              <a:rPr lang="en-GB" baseline="0" dirty="0" smtClean="0"/>
              <a:t>We formed a mini steering group to take the project forward.</a:t>
            </a:r>
          </a:p>
          <a:p>
            <a:endParaRPr lang="en-GB" baseline="0" dirty="0" smtClean="0"/>
          </a:p>
        </p:txBody>
      </p:sp>
      <p:sp>
        <p:nvSpPr>
          <p:cNvPr id="4" name="Slide Number Placeholder 3"/>
          <p:cNvSpPr>
            <a:spLocks noGrp="1"/>
          </p:cNvSpPr>
          <p:nvPr>
            <p:ph type="sldNum" sz="quarter" idx="10"/>
          </p:nvPr>
        </p:nvSpPr>
        <p:spPr/>
        <p:txBody>
          <a:bodyPr/>
          <a:lstStyle/>
          <a:p>
            <a:fld id="{D40C6A29-4676-420C-BBE3-ACC2B80F64D4}" type="slidenum">
              <a:rPr lang="en-US" smtClean="0"/>
              <a:t>5</a:t>
            </a:fld>
            <a:endParaRPr lang="en-US"/>
          </a:p>
        </p:txBody>
      </p:sp>
    </p:spTree>
    <p:extLst>
      <p:ext uri="{BB962C8B-B14F-4D97-AF65-F5344CB8AC3E}">
        <p14:creationId xmlns:p14="http://schemas.microsoft.com/office/powerpoint/2010/main" val="185685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smtClean="0"/>
              <a:t>We wanted to involve the whole community in how the park should be improved because</a:t>
            </a:r>
            <a:r>
              <a:rPr lang="en-GB" baseline="0" dirty="0" smtClean="0"/>
              <a:t> they were going to be the people who used it.</a:t>
            </a:r>
          </a:p>
          <a:p>
            <a:pPr lvl="0"/>
            <a:endParaRPr lang="en-GB" baseline="0" dirty="0" smtClean="0"/>
          </a:p>
          <a:p>
            <a:pPr lvl="0"/>
            <a:r>
              <a:rPr lang="en-GB" dirty="0" smtClean="0"/>
              <a:t>Here’s </a:t>
            </a:r>
            <a:r>
              <a:rPr lang="en-GB" dirty="0"/>
              <a:t>just some of the engagement we did –we got wider community views through a </a:t>
            </a:r>
            <a:r>
              <a:rPr lang="en-GB" dirty="0" smtClean="0"/>
              <a:t>survey </a:t>
            </a:r>
            <a:r>
              <a:rPr lang="en-GB" dirty="0"/>
              <a:t>which was available online and in paper form in local retail facilities (butchers and fish and chip shops). The </a:t>
            </a:r>
            <a:r>
              <a:rPr lang="en-GB" dirty="0" smtClean="0"/>
              <a:t>community steering group </a:t>
            </a:r>
            <a:r>
              <a:rPr lang="en-GB" dirty="0"/>
              <a:t>designed the survey with support so we had open questions and some that were more specific to favourite pieces of equipment and favourite parks nearby. </a:t>
            </a:r>
          </a:p>
          <a:p>
            <a:pPr lvl="0"/>
            <a:endParaRPr lang="en-GB" dirty="0"/>
          </a:p>
          <a:p>
            <a:pPr lvl="0"/>
            <a:r>
              <a:rPr lang="en-GB" dirty="0"/>
              <a:t>A </a:t>
            </a:r>
            <a:r>
              <a:rPr lang="en-GB" dirty="0" err="1"/>
              <a:t>powerpoint</a:t>
            </a:r>
            <a:r>
              <a:rPr lang="en-GB" dirty="0"/>
              <a:t> and info pack which was offered to schools and the local nursery to help facilitate discussion with children. So thinking about those barriers to participation, can we send our survey to a 3 year old? No. Can we get their teacher to ask them what their favourite thing to do at the park is? Or what their favourite thing to play on is? Yes. We had amazing support from the school and nursery staff as a partner as this happened during severe restrictions when we weren’t able to go into schools.</a:t>
            </a:r>
          </a:p>
          <a:p>
            <a:pPr lvl="0"/>
            <a:endParaRPr lang="en-GB"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1DE517-CD67-4BAA-A06D-AB6B6296FA23}" type="slidenum">
              <a:t>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1613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dirty="0"/>
              <a:t>Analysis</a:t>
            </a:r>
          </a:p>
          <a:p>
            <a:pPr lvl="0"/>
            <a:endParaRPr lang="en-GB" dirty="0"/>
          </a:p>
          <a:p>
            <a:pPr lvl="0"/>
            <a:r>
              <a:rPr lang="en-GB" dirty="0"/>
              <a:t>There were about 120 survey responses plus almost a full primary school and nursery response. So more than 17% engagement with the population. Some of the feedback came in </a:t>
            </a:r>
            <a:r>
              <a:rPr lang="en-GB" dirty="0" smtClean="0"/>
              <a:t>pre-analysed</a:t>
            </a:r>
            <a:r>
              <a:rPr lang="en-GB" baseline="0" dirty="0" smtClean="0"/>
              <a:t> like these lovely graphs from </a:t>
            </a:r>
            <a:r>
              <a:rPr lang="en-GB" dirty="0" smtClean="0"/>
              <a:t>Rothes </a:t>
            </a:r>
            <a:r>
              <a:rPr lang="en-GB" dirty="0"/>
              <a:t>Primary School.</a:t>
            </a:r>
          </a:p>
          <a:p>
            <a:pPr lvl="0"/>
            <a:endParaRPr lang="en-GB" dirty="0"/>
          </a:p>
          <a:p>
            <a:pPr lvl="0"/>
            <a:r>
              <a:rPr lang="en-GB" dirty="0"/>
              <a:t>The most expensive priorities that came from the engagement were resurfacing of the park and inclusive and accessible equipment. Rather unfairly those things are much more expensive. We did have conversations about whether there were other options around surfacing but accessibility was a major priority for the community and they weren’t put off. </a:t>
            </a:r>
          </a:p>
          <a:p>
            <a:pPr lvl="0"/>
            <a:endParaRPr lang="en-GB" dirty="0"/>
          </a:p>
          <a:p>
            <a:pPr lvl="0"/>
            <a:r>
              <a:rPr lang="en-GB" dirty="0"/>
              <a:t>So um we got to the developing proposals bit and then grew another wee leg out the side, because the community became really passionate about raising additional funds. </a:t>
            </a:r>
          </a:p>
          <a:p>
            <a:pPr lvl="0"/>
            <a:endParaRPr lang="en-GB" dirty="0"/>
          </a:p>
          <a:p>
            <a:pPr lvl="0"/>
            <a:r>
              <a:rPr lang="en-GB" dirty="0"/>
              <a:t>The capital budget needed to be spent within the financial year so the group had a fundraising deadline of 6 months which would still allow us to produce a tender (based on what funds were raised), get designs, do a community vote, award the contract and get a new park – phew!</a:t>
            </a:r>
          </a:p>
          <a:p>
            <a:pPr lvl="0"/>
            <a:endParaRPr lang="en-GB" dirty="0"/>
          </a:p>
          <a:p>
            <a:pPr lvl="0"/>
            <a:endParaRPr lang="en-GB"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9E6EFF-5E0F-45A0-920C-3B23BF07FE3A}" type="slidenum">
              <a:t>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2350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Funding</a:t>
            </a:r>
          </a:p>
          <a:p>
            <a:pPr lvl="0"/>
            <a:r>
              <a:rPr lang="en-GB"/>
              <a:t>Funding was achieved in the 6 month target. Yay! They actually raised £113k on top of the £50k. So they got funding for fencing, a picnic area and signage that were priorities identified during engagement but not within the remit of the local authority play improvement spend.</a:t>
            </a:r>
          </a:p>
          <a:p>
            <a:pPr lvl="0"/>
            <a:r>
              <a:rPr lang="en-GB"/>
              <a:t>This community fundraising was really great for connecting people with the project and with each other. All other groups in Rothes at that time agreed to suspend their own fundraising for 6 months to allow the park to be the sole focus or beneficiary. That’s pretty amazing I think.</a:t>
            </a:r>
          </a:p>
          <a:p>
            <a:pPr lvl="0"/>
            <a:endParaRPr lang="en-GB"/>
          </a:p>
          <a:p>
            <a:pPr lvl="0"/>
            <a:r>
              <a:rPr lang="en-GB"/>
              <a:t>They applied for larger grant funding too and I think by the end they were expert funders.</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54CF2A-8ACF-4FBC-B7E4-BC62D826482E}" type="slidenum">
              <a:t>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463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WE drafted the tender together for £120k and two suppliers came back with design concepts.</a:t>
            </a:r>
          </a:p>
          <a:p>
            <a:pPr lvl="0"/>
            <a:endParaRPr lang="en-GB"/>
          </a:p>
          <a:p>
            <a:pPr lvl="0"/>
            <a:r>
              <a:rPr lang="en-GB"/>
              <a:t>203 votes were cast and the winner was design 1.</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6967DF-7A58-496E-BB0F-E6A866A5EDEF}" type="slidenum">
              <a:t>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45293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13.xml"/><Relationship Id="rId7" Type="http://schemas.openxmlformats.org/officeDocument/2006/relationships/image" Target="../media/image24.png"/><Relationship Id="rId12"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11" Type="http://schemas.openxmlformats.org/officeDocument/2006/relationships/image" Target="../media/image28.jpg"/><Relationship Id="rId5" Type="http://schemas.openxmlformats.org/officeDocument/2006/relationships/image" Target="../media/image10.emf"/><Relationship Id="rId10" Type="http://schemas.openxmlformats.org/officeDocument/2006/relationships/image" Target="../media/image27.jpg"/><Relationship Id="rId4" Type="http://schemas.openxmlformats.org/officeDocument/2006/relationships/notesSlide" Target="../notesSlides/notesSlide10.xml"/><Relationship Id="rId9"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13.xml"/><Relationship Id="rId7" Type="http://schemas.openxmlformats.org/officeDocument/2006/relationships/image" Target="../media/image29.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emf"/><Relationship Id="rId10"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3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sandra.mccallum@moray.gov.uk" TargetMode="External"/><Relationship Id="rId5" Type="http://schemas.openxmlformats.org/officeDocument/2006/relationships/hyperlink" Target="mailto:laura.Cameron@moray.gov.uk"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13.xml"/><Relationship Id="rId7"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emf"/><Relationship Id="rId10"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notesSlide" Target="../notesSlides/notesSlide7.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image" Target="../media/image17.png"/><Relationship Id="rId12" Type="http://schemas.openxmlformats.org/officeDocument/2006/relationships/image" Target="../media/image22.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11" Type="http://schemas.openxmlformats.org/officeDocument/2006/relationships/image" Target="../media/image21.jpg"/><Relationship Id="rId5" Type="http://schemas.openxmlformats.org/officeDocument/2006/relationships/image" Target="../media/image10.emf"/><Relationship Id="rId10" Type="http://schemas.openxmlformats.org/officeDocument/2006/relationships/image" Target="../media/image20.jpg"/><Relationship Id="rId4" Type="http://schemas.openxmlformats.org/officeDocument/2006/relationships/notesSlide" Target="../notesSlides/notesSlide8.xml"/><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image" Target="../media/image23.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p:txBody>
          <a:bodyPr/>
          <a:lstStyle/>
          <a:p>
            <a:r>
              <a:rPr lang="en-US" dirty="0">
                <a:solidFill>
                  <a:srgbClr val="FFFFFF"/>
                </a:solidFill>
              </a:rPr>
              <a:t>Participatory Budgeting</a:t>
            </a:r>
            <a:endParaRPr lang="en-US" dirty="0"/>
          </a:p>
        </p:txBody>
      </p:sp>
      <p:sp>
        <p:nvSpPr>
          <p:cNvPr id="5" name="Subtitle 4">
            <a:extLst>
              <a:ext uri="{FF2B5EF4-FFF2-40B4-BE49-F238E27FC236}">
                <a16:creationId xmlns:a16="http://schemas.microsoft.com/office/drawing/2014/main" id="{A84F34A5-CFCF-4EAA-8BA7-619A6CF3B7D5}"/>
              </a:ext>
            </a:extLst>
          </p:cNvPr>
          <p:cNvSpPr>
            <a:spLocks noGrp="1"/>
          </p:cNvSpPr>
          <p:nvPr>
            <p:ph type="subTitle" idx="1"/>
          </p:nvPr>
        </p:nvSpPr>
        <p:spPr>
          <a:xfrm>
            <a:off x="3855472" y="5434584"/>
            <a:ext cx="7719725" cy="996696"/>
          </a:xfrm>
        </p:spPr>
        <p:txBody>
          <a:bodyPr vert="horz" lIns="91440" tIns="45720" rIns="91440" bIns="45720" rtlCol="0" anchor="t">
            <a:normAutofit fontScale="70000" lnSpcReduction="20000"/>
          </a:bodyPr>
          <a:lstStyle/>
          <a:p>
            <a:endParaRPr lang="en-GB" dirty="0" smtClean="0"/>
          </a:p>
          <a:p>
            <a:r>
              <a:rPr lang="en-GB" sz="3200" b="1" i="1" dirty="0" smtClean="0"/>
              <a:t>Laura Cameron </a:t>
            </a:r>
          </a:p>
          <a:p>
            <a:r>
              <a:rPr lang="en-GB" sz="3200" b="1" i="1" dirty="0" smtClean="0"/>
              <a:t>laura.cameron@moray.gov.uk</a:t>
            </a:r>
            <a:endParaRPr lang="en-GB" sz="3200" b="1" i="1" u="sn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0962904"/>
      </p:ext>
    </p:extLst>
  </p:cSld>
  <p:clrMapOvr>
    <a:masterClrMapping/>
  </p:clrMapOvr>
  <mc:AlternateContent xmlns:mc="http://schemas.openxmlformats.org/markup-compatibility/2006">
    <mc:Choice xmlns:p14="http://schemas.microsoft.com/office/powerpoint/2010/main" Requires="p14">
      <p:transition spd="slow" p14:dur="2000" advTm="27592"/>
    </mc:Choice>
    <mc:Fallback>
      <p:transition spd="slow" advTm="27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58674" y="222647"/>
            <a:ext cx="4671139" cy="707654"/>
          </a:xfrm>
        </p:spPr>
        <p:txBody>
          <a:bodyPr anchor="t">
            <a:normAutofit fontScale="90000"/>
          </a:bodyPr>
          <a:lstStyle/>
          <a:p>
            <a:pPr lvl="0"/>
            <a:r>
              <a:rPr lang="en-GB" sz="2900">
                <a:solidFill>
                  <a:srgbClr val="009BAC"/>
                </a:solidFill>
                <a:latin typeface="Arial" pitchFamily="34"/>
                <a:cs typeface="Arial" pitchFamily="34"/>
              </a:rPr>
              <a:t>Rothes Community Playpark</a:t>
            </a:r>
          </a:p>
        </p:txBody>
      </p:sp>
      <p:sp>
        <p:nvSpPr>
          <p:cNvPr id="3" name="Rectangle 5"/>
          <p:cNvSpPr/>
          <p:nvPr/>
        </p:nvSpPr>
        <p:spPr>
          <a:xfrm>
            <a:off x="0" y="5794854"/>
            <a:ext cx="12191996" cy="106314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8630116" y="6374081"/>
            <a:ext cx="2804345" cy="186958"/>
          </a:xfrm>
          <a:prstGeom prst="rect">
            <a:avLst/>
          </a:prstGeom>
          <a:noFill/>
          <a:ln cap="flat">
            <a:noFill/>
          </a:ln>
        </p:spPr>
      </p:pic>
      <p:pic>
        <p:nvPicPr>
          <p:cNvPr id="5" name="Picture 7" descr="1.png">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0" y="5828632"/>
            <a:ext cx="12209379" cy="1029367"/>
          </a:xfrm>
          <a:prstGeom prst="rect">
            <a:avLst/>
          </a:prstGeom>
          <a:noFill/>
          <a:ln cap="flat">
            <a:noFill/>
          </a:ln>
        </p:spPr>
      </p:pic>
      <p:sp>
        <p:nvSpPr>
          <p:cNvPr id="6" name="Text Box 8"/>
          <p:cNvSpPr txBox="1"/>
          <p:nvPr/>
        </p:nvSpPr>
        <p:spPr>
          <a:xfrm>
            <a:off x="7162796" y="6284671"/>
            <a:ext cx="5029200" cy="800100"/>
          </a:xfrm>
          <a:prstGeom prst="rect">
            <a:avLst/>
          </a:prstGeom>
          <a:noFill/>
          <a:ln cap="flat">
            <a:noFill/>
          </a:ln>
        </p:spPr>
        <p:txBody>
          <a:bodyPr vert="horz" wrap="square" lIns="91440" tIns="45720" rIns="91440" bIns="45720" anchor="t" anchorCtr="0" compatLnSpc="1">
            <a:noAutofit/>
          </a:bodyPr>
          <a:lstStyle/>
          <a:p>
            <a:pPr marL="0" marR="259717" lvl="0" indent="0" algn="r" defTabSz="914400" rtl="0" fontAlgn="auto" hangingPunct="1">
              <a:lnSpc>
                <a:spcPct val="100000"/>
              </a:lnSpc>
              <a:spcBef>
                <a:spcPts val="0"/>
              </a:spcBef>
              <a:spcAft>
                <a:spcPts val="0"/>
              </a:spcAft>
              <a:buNone/>
              <a:tabLst>
                <a:tab pos="3330573" algn="l"/>
              </a:tabLst>
              <a:defRPr sz="1800" b="0" i="0" u="none" strike="noStrike" kern="0" cap="none" spc="0" baseline="0">
                <a:solidFill>
                  <a:srgbClr val="000000"/>
                </a:solidFill>
                <a:uFillTx/>
              </a:defRPr>
            </a:pPr>
            <a:endParaRPr lang="en-GB" sz="1200" b="0" i="0" u="none" strike="noStrike" kern="1200" cap="none" spc="0" baseline="0">
              <a:solidFill>
                <a:srgbClr val="595959"/>
              </a:solidFill>
              <a:uFillTx/>
              <a:latin typeface="Arial"/>
              <a:ea typeface="ＭＳ 明朝"/>
              <a:cs typeface="Times New Roman"/>
            </a:endParaRPr>
          </a:p>
        </p:txBody>
      </p:sp>
      <p:sp>
        <p:nvSpPr>
          <p:cNvPr id="7" name="Rectangle 3"/>
          <p:cNvSpPr txBox="1"/>
          <p:nvPr/>
        </p:nvSpPr>
        <p:spPr>
          <a:xfrm>
            <a:off x="258674" y="1150068"/>
            <a:ext cx="10857558" cy="4561520"/>
          </a:xfrm>
          <a:prstGeom prst="rect">
            <a:avLst/>
          </a:prstGeom>
          <a:noFill/>
          <a:ln cap="flat">
            <a:noFill/>
          </a:ln>
        </p:spPr>
        <p:txBody>
          <a:bodyPr vert="horz" wrap="square" lIns="91440" tIns="45720" rIns="91440" bIns="45720" anchor="t" anchorCtr="0" compatLnSpc="1">
            <a:normAutofit/>
          </a:bodyPr>
          <a:lstStyle/>
          <a:p>
            <a:pPr marL="457200" marR="0" lvl="0" indent="-457200" algn="just" defTabSz="914400" rtl="0" fontAlgn="auto" hangingPunct="1">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a:solidFill>
                <a:srgbClr val="000000"/>
              </a:solidFill>
              <a:uFillTx/>
              <a:latin typeface="Arial" pitchFamily="34"/>
              <a:cs typeface="Arial" pitchFamily="34"/>
            </a:endParaRPr>
          </a:p>
        </p:txBody>
      </p:sp>
      <p:pic>
        <p:nvPicPr>
          <p:cNvPr id="8" name="Picture 13">
            <a:extLst>
              <a:ext uri="{FF2B5EF4-FFF2-40B4-BE49-F238E27FC236}">
                <a16:creationId xmlns:a16="http://schemas.microsoft.com/office/drawing/2014/main" id="{00000000-0000-0000-0000-000000000000}"/>
              </a:ext>
            </a:extLst>
          </p:cNvPr>
          <p:cNvPicPr>
            <a:picLocks noChangeAspect="1"/>
          </p:cNvPicPr>
          <p:nvPr/>
        </p:nvPicPr>
        <p:blipFill>
          <a:blip r:embed="rId7"/>
          <a:srcRect b="37874"/>
          <a:stretch>
            <a:fillRect/>
          </a:stretch>
        </p:blipFill>
        <p:spPr>
          <a:xfrm>
            <a:off x="4396261" y="201030"/>
            <a:ext cx="7351794" cy="4398190"/>
          </a:xfrm>
          <a:prstGeom prst="rect">
            <a:avLst/>
          </a:prstGeom>
          <a:noFill/>
          <a:ln cap="flat">
            <a:noFill/>
          </a:ln>
        </p:spPr>
      </p:pic>
      <p:pic>
        <p:nvPicPr>
          <p:cNvPr id="9" name="Picture 14">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172730" y="1331841"/>
            <a:ext cx="4079211" cy="5212354"/>
          </a:xfrm>
          <a:prstGeom prst="rect">
            <a:avLst/>
          </a:prstGeom>
          <a:noFill/>
          <a:ln cap="flat">
            <a:noFill/>
          </a:ln>
        </p:spPr>
      </p:pic>
      <p:pic>
        <p:nvPicPr>
          <p:cNvPr id="10" name="Picture 17">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4496214" y="4757339"/>
            <a:ext cx="2382478" cy="1786856"/>
          </a:xfrm>
          <a:prstGeom prst="rect">
            <a:avLst/>
          </a:prstGeom>
          <a:noFill/>
          <a:ln cap="flat">
            <a:noFill/>
          </a:ln>
        </p:spPr>
      </p:pic>
      <p:pic>
        <p:nvPicPr>
          <p:cNvPr id="11" name="Picture 18">
            <a:extLst>
              <a:ext uri="{FF2B5EF4-FFF2-40B4-BE49-F238E27FC236}">
                <a16:creationId xmlns:a16="http://schemas.microsoft.com/office/drawing/2014/main" id="{00000000-0000-0000-0000-000000000000}"/>
              </a:ext>
            </a:extLst>
          </p:cNvPr>
          <p:cNvPicPr>
            <a:picLocks noChangeAspect="1"/>
          </p:cNvPicPr>
          <p:nvPr/>
        </p:nvPicPr>
        <p:blipFill>
          <a:blip r:embed="rId10"/>
          <a:srcRect l="11095" t="3768" r="7359" b="47826"/>
          <a:stretch>
            <a:fillRect/>
          </a:stretch>
        </p:blipFill>
        <p:spPr>
          <a:xfrm>
            <a:off x="7070552" y="4682486"/>
            <a:ext cx="2179984" cy="1725390"/>
          </a:xfrm>
          <a:prstGeom prst="rect">
            <a:avLst/>
          </a:prstGeom>
          <a:noFill/>
          <a:ln cap="flat">
            <a:noFill/>
          </a:ln>
        </p:spPr>
      </p:pic>
      <p:pic>
        <p:nvPicPr>
          <p:cNvPr id="12" name="Picture 19">
            <a:extLst>
              <a:ext uri="{FF2B5EF4-FFF2-40B4-BE49-F238E27FC236}">
                <a16:creationId xmlns:a16="http://schemas.microsoft.com/office/drawing/2014/main" id="{00000000-0000-0000-0000-000000000000}"/>
              </a:ext>
            </a:extLst>
          </p:cNvPr>
          <p:cNvPicPr>
            <a:picLocks noChangeAspect="1"/>
          </p:cNvPicPr>
          <p:nvPr/>
        </p:nvPicPr>
        <p:blipFill>
          <a:blip r:embed="rId11"/>
          <a:srcRect l="3752" t="22899" r="25524" b="39084"/>
          <a:stretch>
            <a:fillRect/>
          </a:stretch>
        </p:blipFill>
        <p:spPr>
          <a:xfrm>
            <a:off x="9362916" y="4647657"/>
            <a:ext cx="2385139" cy="1709534"/>
          </a:xfrm>
          <a:prstGeom prst="rect">
            <a:avLst/>
          </a:prstGeom>
          <a:noFill/>
          <a:ln cap="flat">
            <a:noFill/>
          </a:ln>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8803277"/>
      </p:ext>
    </p:extLst>
  </p:cSld>
  <p:clrMapOvr>
    <a:masterClrMapping/>
  </p:clrMapOvr>
  <mc:AlternateContent xmlns:mc="http://schemas.openxmlformats.org/markup-compatibility/2006">
    <mc:Choice xmlns:p14="http://schemas.microsoft.com/office/powerpoint/2010/main" Requires="p14">
      <p:transition spd="slow" p14:dur="2000" advTm="7987"/>
    </mc:Choice>
    <mc:Fallback>
      <p:transition spd="slow" advTm="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58674" y="359148"/>
            <a:ext cx="7800600" cy="707654"/>
          </a:xfrm>
        </p:spPr>
        <p:txBody>
          <a:bodyPr anchor="t"/>
          <a:lstStyle/>
          <a:p>
            <a:pPr lvl="0"/>
            <a:r>
              <a:rPr lang="en-GB" sz="3600">
                <a:solidFill>
                  <a:srgbClr val="009BAC"/>
                </a:solidFill>
                <a:latin typeface="Arial" pitchFamily="34"/>
                <a:cs typeface="Arial" pitchFamily="34"/>
              </a:rPr>
              <a:t>Community Evaluation </a:t>
            </a:r>
          </a:p>
        </p:txBody>
      </p:sp>
      <p:sp>
        <p:nvSpPr>
          <p:cNvPr id="3" name="Rectangle 5"/>
          <p:cNvSpPr/>
          <p:nvPr/>
        </p:nvSpPr>
        <p:spPr>
          <a:xfrm>
            <a:off x="0" y="5794854"/>
            <a:ext cx="12191996" cy="106314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8630116" y="6374081"/>
            <a:ext cx="2804345" cy="186958"/>
          </a:xfrm>
          <a:prstGeom prst="rect">
            <a:avLst/>
          </a:prstGeom>
          <a:noFill/>
          <a:ln cap="flat">
            <a:noFill/>
          </a:ln>
        </p:spPr>
      </p:pic>
      <p:pic>
        <p:nvPicPr>
          <p:cNvPr id="5" name="Picture 7" descr="1.png">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0" y="5828632"/>
            <a:ext cx="12209379" cy="1029367"/>
          </a:xfrm>
          <a:prstGeom prst="rect">
            <a:avLst/>
          </a:prstGeom>
          <a:noFill/>
          <a:ln cap="flat">
            <a:noFill/>
          </a:ln>
        </p:spPr>
      </p:pic>
      <p:sp>
        <p:nvSpPr>
          <p:cNvPr id="6" name="Text Box 8"/>
          <p:cNvSpPr txBox="1"/>
          <p:nvPr/>
        </p:nvSpPr>
        <p:spPr>
          <a:xfrm>
            <a:off x="7162796" y="6284671"/>
            <a:ext cx="5029200" cy="800100"/>
          </a:xfrm>
          <a:prstGeom prst="rect">
            <a:avLst/>
          </a:prstGeom>
          <a:noFill/>
          <a:ln cap="flat">
            <a:noFill/>
          </a:ln>
        </p:spPr>
        <p:txBody>
          <a:bodyPr vert="horz" wrap="square" lIns="91440" tIns="45720" rIns="91440" bIns="45720" anchor="t" anchorCtr="0" compatLnSpc="1">
            <a:noAutofit/>
          </a:bodyPr>
          <a:lstStyle/>
          <a:p>
            <a:pPr marL="0" marR="259717" lvl="0" indent="0" algn="r" defTabSz="914400" rtl="0" fontAlgn="auto" hangingPunct="1">
              <a:lnSpc>
                <a:spcPct val="100000"/>
              </a:lnSpc>
              <a:spcBef>
                <a:spcPts val="0"/>
              </a:spcBef>
              <a:spcAft>
                <a:spcPts val="0"/>
              </a:spcAft>
              <a:buNone/>
              <a:tabLst>
                <a:tab pos="3330573" algn="l"/>
              </a:tabLst>
              <a:defRPr sz="1800" b="0" i="0" u="none" strike="noStrike" kern="0" cap="none" spc="0" baseline="0">
                <a:solidFill>
                  <a:srgbClr val="000000"/>
                </a:solidFill>
                <a:uFillTx/>
              </a:defRPr>
            </a:pPr>
            <a:endParaRPr lang="en-GB" sz="1200" b="0" i="0" u="none" strike="noStrike" kern="1200" cap="none" spc="0" baseline="0">
              <a:solidFill>
                <a:srgbClr val="595959"/>
              </a:solidFill>
              <a:uFillTx/>
              <a:latin typeface="Arial"/>
              <a:ea typeface="ＭＳ 明朝"/>
              <a:cs typeface="Times New Roman"/>
            </a:endParaRPr>
          </a:p>
        </p:txBody>
      </p:sp>
      <p:sp>
        <p:nvSpPr>
          <p:cNvPr id="7" name="Rectangle 3"/>
          <p:cNvSpPr txBox="1"/>
          <p:nvPr/>
        </p:nvSpPr>
        <p:spPr>
          <a:xfrm>
            <a:off x="133164" y="1426189"/>
            <a:ext cx="10857558" cy="4561520"/>
          </a:xfrm>
          <a:prstGeom prst="rect">
            <a:avLst/>
          </a:prstGeom>
          <a:noFill/>
          <a:ln cap="flat">
            <a:noFill/>
          </a:ln>
        </p:spPr>
        <p:txBody>
          <a:bodyPr vert="horz" wrap="square" lIns="91440" tIns="45720" rIns="91440" bIns="45720" anchor="t" anchorCtr="0" compatLnSpc="1">
            <a:normAutofit/>
          </a:bodyPr>
          <a:lstStyle/>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2800" b="0" i="0" u="none" strike="noStrike" kern="0" cap="none" spc="0" baseline="0">
              <a:solidFill>
                <a:srgbClr val="000000"/>
              </a:solidFill>
              <a:uFillTx/>
              <a:latin typeface="Arial" pitchFamily="34"/>
              <a:cs typeface="Arial" pitchFamily="34"/>
            </a:endParaRPr>
          </a:p>
        </p:txBody>
      </p:sp>
      <p:pic>
        <p:nvPicPr>
          <p:cNvPr id="8" name="Picture 10">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58674" y="1066803"/>
            <a:ext cx="3929606" cy="3143688"/>
          </a:xfrm>
          <a:prstGeom prst="rect">
            <a:avLst/>
          </a:prstGeom>
          <a:noFill/>
          <a:ln cap="flat">
            <a:noFill/>
          </a:ln>
        </p:spPr>
      </p:pic>
      <p:pic>
        <p:nvPicPr>
          <p:cNvPr id="9" name="Picture 11">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7060192" y="876388"/>
            <a:ext cx="4897645" cy="5519126"/>
          </a:xfrm>
          <a:prstGeom prst="rect">
            <a:avLst/>
          </a:prstGeom>
          <a:noFill/>
          <a:ln cap="flat">
            <a:noFill/>
          </a:ln>
        </p:spPr>
      </p:pic>
      <p:pic>
        <p:nvPicPr>
          <p:cNvPr id="10" name="Picture 9">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4157237" y="2048978"/>
            <a:ext cx="2809402" cy="3745876"/>
          </a:xfrm>
          <a:prstGeom prst="rect">
            <a:avLst/>
          </a:prstGeom>
          <a:noFill/>
          <a:ln cap="flat">
            <a:noFill/>
          </a:ln>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9103098"/>
      </p:ext>
    </p:extLst>
  </p:cSld>
  <p:clrMapOvr>
    <a:masterClrMapping/>
  </p:clrMapOvr>
  <mc:AlternateContent xmlns:mc="http://schemas.openxmlformats.org/markup-compatibility/2006">
    <mc:Choice xmlns:p14="http://schemas.microsoft.com/office/powerpoint/2010/main" Requires="p14">
      <p:transition spd="slow" p14:dur="2000" advTm="41424"/>
    </mc:Choice>
    <mc:Fallback>
      <p:transition spd="slow" advTm="4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4D3A-3870-4741-80EA-8D988A691766}"/>
              </a:ext>
            </a:extLst>
          </p:cNvPr>
          <p:cNvSpPr>
            <a:spLocks noGrp="1"/>
          </p:cNvSpPr>
          <p:nvPr>
            <p:ph type="title"/>
          </p:nvPr>
        </p:nvSpPr>
        <p:spPr/>
        <p:txBody>
          <a:bodyPr/>
          <a:lstStyle/>
          <a:p>
            <a:r>
              <a:rPr lang="en-GB" dirty="0" smtClean="0"/>
              <a:t>Participatory Budgeting in Scotland</a:t>
            </a:r>
            <a:endParaRPr lang="en-GB" dirty="0"/>
          </a:p>
        </p:txBody>
      </p:sp>
      <p:pic>
        <p:nvPicPr>
          <p:cNvPr id="3" name="Picture 2"/>
          <p:cNvPicPr>
            <a:picLocks noChangeAspect="1"/>
          </p:cNvPicPr>
          <p:nvPr/>
        </p:nvPicPr>
        <p:blipFill>
          <a:blip r:embed="rId5"/>
          <a:stretch>
            <a:fillRect/>
          </a:stretch>
        </p:blipFill>
        <p:spPr>
          <a:xfrm>
            <a:off x="539496" y="1690688"/>
            <a:ext cx="4051165" cy="2276755"/>
          </a:xfrm>
          <a:prstGeom prst="rect">
            <a:avLst/>
          </a:prstGeom>
        </p:spPr>
      </p:pic>
      <p:pic>
        <p:nvPicPr>
          <p:cNvPr id="5" name="Picture 4"/>
          <p:cNvPicPr>
            <a:picLocks noChangeAspect="1"/>
          </p:cNvPicPr>
          <p:nvPr/>
        </p:nvPicPr>
        <p:blipFill>
          <a:blip r:embed="rId6"/>
          <a:stretch>
            <a:fillRect/>
          </a:stretch>
        </p:blipFill>
        <p:spPr>
          <a:xfrm>
            <a:off x="5199598" y="4776586"/>
            <a:ext cx="6577054" cy="1964051"/>
          </a:xfrm>
          <a:prstGeom prst="rect">
            <a:avLst/>
          </a:prstGeom>
        </p:spPr>
      </p:pic>
      <p:pic>
        <p:nvPicPr>
          <p:cNvPr id="7" name="Picture 6"/>
          <p:cNvPicPr>
            <a:picLocks noChangeAspect="1"/>
          </p:cNvPicPr>
          <p:nvPr/>
        </p:nvPicPr>
        <p:blipFill>
          <a:blip r:embed="rId7"/>
          <a:stretch>
            <a:fillRect/>
          </a:stretch>
        </p:blipFill>
        <p:spPr>
          <a:xfrm>
            <a:off x="620542" y="4409874"/>
            <a:ext cx="4391025" cy="733425"/>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r="600" b="28435"/>
          <a:stretch/>
        </p:blipFill>
        <p:spPr>
          <a:xfrm>
            <a:off x="8488125" y="1252069"/>
            <a:ext cx="3100496" cy="315780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8356" y="1887966"/>
            <a:ext cx="2527876" cy="232463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4409320"/>
      </p:ext>
    </p:extLst>
  </p:cSld>
  <p:clrMapOvr>
    <a:masterClrMapping/>
  </p:clrMapOvr>
  <mc:AlternateContent xmlns:mc="http://schemas.openxmlformats.org/markup-compatibility/2006">
    <mc:Choice xmlns:p14="http://schemas.microsoft.com/office/powerpoint/2010/main" Requires="p14">
      <p:transition spd="slow" p14:dur="2000" advTm="36304"/>
    </mc:Choice>
    <mc:Fallback>
      <p:transition spd="slow" advTm="36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FD50C4-6649-4927-B5EB-88FA47BCCF5C}"/>
              </a:ext>
            </a:extLst>
          </p:cNvPr>
          <p:cNvSpPr>
            <a:spLocks noGrp="1"/>
          </p:cNvSpPr>
          <p:nvPr>
            <p:ph type="title"/>
          </p:nvPr>
        </p:nvSpPr>
        <p:spPr>
          <a:xfrm>
            <a:off x="838200" y="365125"/>
            <a:ext cx="5393361" cy="1325563"/>
          </a:xfrm>
        </p:spPr>
        <p:txBody>
          <a:bodyPr>
            <a:normAutofit/>
          </a:bodyPr>
          <a:lstStyle/>
          <a:p>
            <a:endParaRPr lang="en-GB" dirty="0"/>
          </a:p>
        </p:txBody>
      </p:sp>
      <p:sp>
        <p:nvSpPr>
          <p:cNvPr id="3" name="Content Placeholder 2">
            <a:extLst>
              <a:ext uri="{FF2B5EF4-FFF2-40B4-BE49-F238E27FC236}">
                <a16:creationId xmlns:a16="http://schemas.microsoft.com/office/drawing/2014/main" id="{90D1ADD2-C410-4868-B3DB-1270FD6E2419}"/>
              </a:ext>
            </a:extLst>
          </p:cNvPr>
          <p:cNvSpPr>
            <a:spLocks noGrp="1"/>
          </p:cNvSpPr>
          <p:nvPr>
            <p:ph idx="1"/>
          </p:nvPr>
        </p:nvSpPr>
        <p:spPr>
          <a:xfrm>
            <a:off x="329885" y="1814406"/>
            <a:ext cx="6516963" cy="4351338"/>
          </a:xfrm>
        </p:spPr>
        <p:txBody>
          <a:bodyPr>
            <a:normAutofit/>
          </a:bodyPr>
          <a:lstStyle/>
          <a:p>
            <a:r>
              <a:rPr lang="en-GB" sz="2200" dirty="0" smtClean="0"/>
              <a:t>Laura Cameron, Community Support Officer – </a:t>
            </a:r>
            <a:r>
              <a:rPr lang="en-GB" sz="2200" dirty="0" smtClean="0">
                <a:hlinkClick r:id="rId5"/>
              </a:rPr>
              <a:t>laura.Cameron@moray.gov.uk</a:t>
            </a:r>
            <a:endParaRPr lang="en-GB" sz="2200" dirty="0" smtClean="0"/>
          </a:p>
          <a:p>
            <a:r>
              <a:rPr lang="en-GB" sz="2200" dirty="0" smtClean="0"/>
              <a:t>Sandra McCallum, Community Support Worker – </a:t>
            </a:r>
            <a:r>
              <a:rPr lang="en-GB" sz="2200" dirty="0" smtClean="0">
                <a:hlinkClick r:id="rId6"/>
              </a:rPr>
              <a:t>sandra.mccallum@moray.gov.uk</a:t>
            </a:r>
            <a:r>
              <a:rPr lang="en-GB" sz="2200" dirty="0" smtClean="0"/>
              <a:t> </a:t>
            </a:r>
            <a:endParaRPr lang="en-GB" sz="2200" dirty="0"/>
          </a:p>
          <a:p>
            <a:pPr marL="0" indent="0">
              <a:buNone/>
            </a:pPr>
            <a:endParaRPr lang="en-GB" sz="2200" dirty="0">
              <a:sym typeface="Wingdings" panose="05000000000000000000" pitchFamily="2" charset="2"/>
            </a:endParaRPr>
          </a:p>
        </p:txBody>
      </p:sp>
      <p:pic>
        <p:nvPicPr>
          <p:cNvPr id="7" name="Picture 6">
            <a:extLst>
              <a:ext uri="{FF2B5EF4-FFF2-40B4-BE49-F238E27FC236}">
                <a16:creationId xmlns:a16="http://schemas.microsoft.com/office/drawing/2014/main" id="{A81B12CB-C46C-44E9-BDC8-E703AE311A30}"/>
              </a:ext>
            </a:extLst>
          </p:cNvPr>
          <p:cNvPicPr>
            <a:picLocks noChangeAspect="1"/>
          </p:cNvPicPr>
          <p:nvPr/>
        </p:nvPicPr>
        <p:blipFill rotWithShape="1">
          <a:blip r:embed="rId7"/>
          <a:srcRect l="25452" r="22548" b="-1"/>
          <a:stretch/>
        </p:blipFill>
        <p:spPr>
          <a:xfrm>
            <a:off x="6746487" y="2186125"/>
            <a:ext cx="3914329" cy="391432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Slide Number Placeholder 5">
            <a:extLst>
              <a:ext uri="{FF2B5EF4-FFF2-40B4-BE49-F238E27FC236}">
                <a16:creationId xmlns:a16="http://schemas.microsoft.com/office/drawing/2014/main" id="{C7C9AF5F-3CE2-43AD-9463-75CC0D54F096}"/>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13</a:t>
            </a:fld>
            <a:endParaRPr lang="en-US">
              <a:solidFill>
                <a:prstClr val="black">
                  <a:tint val="75000"/>
                </a:prstClr>
              </a:solidFill>
            </a:endParaRPr>
          </a:p>
        </p:txBody>
      </p:sp>
      <p:sp>
        <p:nvSpPr>
          <p:cNvPr id="3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11021"/>
      </p:ext>
    </p:extLst>
  </p:cSld>
  <p:clrMapOvr>
    <a:masterClrMapping/>
  </p:clrMapOvr>
  <mc:AlternateContent xmlns:mc="http://schemas.openxmlformats.org/markup-compatibility/2006">
    <mc:Choice xmlns:p14="http://schemas.microsoft.com/office/powerpoint/2010/main" Requires="p14">
      <p:transition spd="slow" p14:dur="2000" advTm="12213"/>
    </mc:Choice>
    <mc:Fallback>
      <p:transition spd="slow" advTm="1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4D3A-3870-4741-80EA-8D988A691766}"/>
              </a:ext>
            </a:extLst>
          </p:cNvPr>
          <p:cNvSpPr>
            <a:spLocks noGrp="1"/>
          </p:cNvSpPr>
          <p:nvPr>
            <p:ph type="title"/>
          </p:nvPr>
        </p:nvSpPr>
        <p:spPr/>
        <p:txBody>
          <a:bodyPr/>
          <a:lstStyle/>
          <a:p>
            <a:r>
              <a:rPr lang="en-GB"/>
              <a:t>What is Participatory Budgeting (PB)?</a:t>
            </a:r>
          </a:p>
        </p:txBody>
      </p:sp>
      <p:graphicFrame>
        <p:nvGraphicFramePr>
          <p:cNvPr id="7" name="Diagram 6">
            <a:extLst>
              <a:ext uri="{FF2B5EF4-FFF2-40B4-BE49-F238E27FC236}">
                <a16:creationId xmlns:a16="http://schemas.microsoft.com/office/drawing/2014/main" id="{BB3F732F-E130-4671-808D-58A01842F169}"/>
              </a:ext>
            </a:extLst>
          </p:cNvPr>
          <p:cNvGraphicFramePr/>
          <p:nvPr>
            <p:extLst>
              <p:ext uri="{D42A27DB-BD31-4B8C-83A1-F6EECF244321}">
                <p14:modId xmlns:p14="http://schemas.microsoft.com/office/powerpoint/2010/main" val="2290426785"/>
              </p:ext>
            </p:extLst>
          </p:nvPr>
        </p:nvGraphicFramePr>
        <p:xfrm>
          <a:off x="1179576" y="1171575"/>
          <a:ext cx="9875520" cy="5184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ontent Placeholder 4"/>
          <p:cNvSpPr>
            <a:spLocks noGrp="1"/>
          </p:cNvSpPr>
          <p:nvPr>
            <p:ph idx="1"/>
          </p:nvPr>
        </p:nvSpPr>
        <p:spPr/>
        <p:txBody>
          <a:bodyPr/>
          <a:lstStyle/>
          <a:p>
            <a:pPr marL="0" indent="0">
              <a:buNone/>
            </a:pPr>
            <a:r>
              <a:rPr lang="en-GB" dirty="0" smtClean="0"/>
              <a:t> </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0914746"/>
      </p:ext>
    </p:extLst>
  </p:cSld>
  <p:clrMapOvr>
    <a:masterClrMapping/>
  </p:clrMapOvr>
  <mc:AlternateContent xmlns:mc="http://schemas.openxmlformats.org/markup-compatibility/2006">
    <mc:Choice xmlns:p14="http://schemas.microsoft.com/office/powerpoint/2010/main" Requires="p14">
      <p:transition spd="slow" p14:dur="2000" advTm="36885"/>
    </mc:Choice>
    <mc:Fallback>
      <p:transition spd="slow" advTm="3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4D3A-3870-4741-80EA-8D988A691766}"/>
              </a:ext>
            </a:extLst>
          </p:cNvPr>
          <p:cNvSpPr>
            <a:spLocks noGrp="1"/>
          </p:cNvSpPr>
          <p:nvPr>
            <p:ph type="title"/>
          </p:nvPr>
        </p:nvSpPr>
        <p:spPr/>
        <p:txBody>
          <a:bodyPr/>
          <a:lstStyle/>
          <a:p>
            <a:r>
              <a:rPr lang="en-GB" dirty="0"/>
              <a:t>What is Participatory Budgeting (PB)?</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099" y="1690687"/>
            <a:ext cx="3708868" cy="475688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3702" y="1690688"/>
            <a:ext cx="3557659" cy="474354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2960724"/>
      </p:ext>
    </p:extLst>
  </p:cSld>
  <p:clrMapOvr>
    <a:masterClrMapping/>
  </p:clrMapOvr>
  <mc:AlternateContent xmlns:mc="http://schemas.openxmlformats.org/markup-compatibility/2006">
    <mc:Choice xmlns:p14="http://schemas.microsoft.com/office/powerpoint/2010/main" Requires="p14">
      <p:transition spd="slow" p14:dur="2000" advTm="49162"/>
    </mc:Choice>
    <mc:Fallback>
      <p:transition spd="slow" advTm="4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4D3A-3870-4741-80EA-8D988A691766}"/>
              </a:ext>
            </a:extLst>
          </p:cNvPr>
          <p:cNvSpPr>
            <a:spLocks noGrp="1"/>
          </p:cNvSpPr>
          <p:nvPr>
            <p:ph type="title"/>
          </p:nvPr>
        </p:nvSpPr>
        <p:spPr/>
        <p:txBody>
          <a:bodyPr/>
          <a:lstStyle/>
          <a:p>
            <a:r>
              <a:rPr lang="en-GB" dirty="0" smtClean="0"/>
              <a:t>Participatory Budgeting in Scotland</a:t>
            </a:r>
            <a:endParaRPr lang="en-GB" dirty="0"/>
          </a:p>
        </p:txBody>
      </p:sp>
      <p:pic>
        <p:nvPicPr>
          <p:cNvPr id="3" name="Picture 2"/>
          <p:cNvPicPr>
            <a:picLocks noChangeAspect="1"/>
          </p:cNvPicPr>
          <p:nvPr/>
        </p:nvPicPr>
        <p:blipFill>
          <a:blip r:embed="rId5"/>
          <a:stretch>
            <a:fillRect/>
          </a:stretch>
        </p:blipFill>
        <p:spPr>
          <a:xfrm>
            <a:off x="539496" y="1690688"/>
            <a:ext cx="4051165" cy="2276755"/>
          </a:xfrm>
          <a:prstGeom prst="rect">
            <a:avLst/>
          </a:prstGeom>
        </p:spPr>
      </p:pic>
      <p:pic>
        <p:nvPicPr>
          <p:cNvPr id="5" name="Picture 4"/>
          <p:cNvPicPr>
            <a:picLocks noChangeAspect="1"/>
          </p:cNvPicPr>
          <p:nvPr/>
        </p:nvPicPr>
        <p:blipFill>
          <a:blip r:embed="rId6"/>
          <a:stretch>
            <a:fillRect/>
          </a:stretch>
        </p:blipFill>
        <p:spPr>
          <a:xfrm>
            <a:off x="5199598" y="4776586"/>
            <a:ext cx="6577054" cy="1964051"/>
          </a:xfrm>
          <a:prstGeom prst="rect">
            <a:avLst/>
          </a:prstGeom>
        </p:spPr>
      </p:pic>
      <p:pic>
        <p:nvPicPr>
          <p:cNvPr id="7" name="Picture 6"/>
          <p:cNvPicPr>
            <a:picLocks noChangeAspect="1"/>
          </p:cNvPicPr>
          <p:nvPr/>
        </p:nvPicPr>
        <p:blipFill>
          <a:blip r:embed="rId7"/>
          <a:stretch>
            <a:fillRect/>
          </a:stretch>
        </p:blipFill>
        <p:spPr>
          <a:xfrm>
            <a:off x="620542" y="4409874"/>
            <a:ext cx="4391025" cy="733425"/>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r="600" b="28435"/>
          <a:stretch/>
        </p:blipFill>
        <p:spPr>
          <a:xfrm>
            <a:off x="8488125" y="1252069"/>
            <a:ext cx="3100496" cy="315780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8356" y="1887966"/>
            <a:ext cx="2527876" cy="232463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4037196"/>
      </p:ext>
    </p:extLst>
  </p:cSld>
  <p:clrMapOvr>
    <a:masterClrMapping/>
  </p:clrMapOvr>
  <mc:AlternateContent xmlns:mc="http://schemas.openxmlformats.org/markup-compatibility/2006">
    <mc:Choice xmlns:p14="http://schemas.microsoft.com/office/powerpoint/2010/main" Requires="p14">
      <p:transition spd="slow" p14:dur="2000" advTm="28565"/>
    </mc:Choice>
    <mc:Fallback>
      <p:transition spd="slow" advTm="28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4D3A-3870-4741-80EA-8D988A691766}"/>
              </a:ext>
            </a:extLst>
          </p:cNvPr>
          <p:cNvSpPr>
            <a:spLocks noGrp="1"/>
          </p:cNvSpPr>
          <p:nvPr>
            <p:ph type="title"/>
          </p:nvPr>
        </p:nvSpPr>
        <p:spPr>
          <a:xfrm>
            <a:off x="390206" y="234496"/>
            <a:ext cx="10515600" cy="1325563"/>
          </a:xfrm>
        </p:spPr>
        <p:txBody>
          <a:bodyPr/>
          <a:lstStyle/>
          <a:p>
            <a:r>
              <a:rPr lang="en-GB" dirty="0" smtClean="0"/>
              <a:t>Rothes Play Park </a:t>
            </a:r>
            <a:endParaRPr lang="en-GB" dirty="0"/>
          </a:p>
        </p:txBody>
      </p:sp>
      <p:pic>
        <p:nvPicPr>
          <p:cNvPr id="3" name="Picture 2"/>
          <p:cNvPicPr>
            <a:picLocks noChangeAspect="1"/>
          </p:cNvPicPr>
          <p:nvPr/>
        </p:nvPicPr>
        <p:blipFill>
          <a:blip r:embed="rId5"/>
          <a:stretch>
            <a:fillRect/>
          </a:stretch>
        </p:blipFill>
        <p:spPr>
          <a:xfrm>
            <a:off x="894059" y="1560059"/>
            <a:ext cx="7428847" cy="480406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4889591"/>
      </p:ext>
    </p:extLst>
  </p:cSld>
  <p:clrMapOvr>
    <a:masterClrMapping/>
  </p:clrMapOvr>
  <mc:AlternateContent xmlns:mc="http://schemas.openxmlformats.org/markup-compatibility/2006">
    <mc:Choice xmlns:p14="http://schemas.microsoft.com/office/powerpoint/2010/main" Requires="p14">
      <p:transition spd="slow" p14:dur="2000" advTm="108230"/>
    </mc:Choice>
    <mc:Fallback>
      <p:transition spd="slow" advTm="10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58674" y="305363"/>
            <a:ext cx="7800600" cy="707654"/>
          </a:xfrm>
        </p:spPr>
        <p:txBody>
          <a:bodyPr anchor="t"/>
          <a:lstStyle/>
          <a:p>
            <a:pPr lvl="0"/>
            <a:r>
              <a:rPr lang="en-GB" sz="3600">
                <a:solidFill>
                  <a:srgbClr val="009BAC"/>
                </a:solidFill>
                <a:latin typeface="Arial" pitchFamily="34"/>
                <a:cs typeface="Arial" pitchFamily="34"/>
              </a:rPr>
              <a:t>Information gathering </a:t>
            </a:r>
          </a:p>
        </p:txBody>
      </p:sp>
      <p:sp>
        <p:nvSpPr>
          <p:cNvPr id="3" name="Rectangle 5"/>
          <p:cNvSpPr/>
          <p:nvPr/>
        </p:nvSpPr>
        <p:spPr>
          <a:xfrm>
            <a:off x="0" y="5794854"/>
            <a:ext cx="12191996" cy="106314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8630116" y="6374081"/>
            <a:ext cx="2804345" cy="186958"/>
          </a:xfrm>
          <a:prstGeom prst="rect">
            <a:avLst/>
          </a:prstGeom>
          <a:noFill/>
          <a:ln cap="flat">
            <a:noFill/>
          </a:ln>
        </p:spPr>
      </p:pic>
      <p:pic>
        <p:nvPicPr>
          <p:cNvPr id="5" name="Picture 7" descr="1.png">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0" y="5828632"/>
            <a:ext cx="12209379" cy="1029367"/>
          </a:xfrm>
          <a:prstGeom prst="rect">
            <a:avLst/>
          </a:prstGeom>
          <a:noFill/>
          <a:ln cap="flat">
            <a:noFill/>
          </a:ln>
        </p:spPr>
      </p:pic>
      <p:sp>
        <p:nvSpPr>
          <p:cNvPr id="6" name="Text Box 8"/>
          <p:cNvSpPr txBox="1"/>
          <p:nvPr/>
        </p:nvSpPr>
        <p:spPr>
          <a:xfrm>
            <a:off x="7162796" y="6284671"/>
            <a:ext cx="5029200" cy="800100"/>
          </a:xfrm>
          <a:prstGeom prst="rect">
            <a:avLst/>
          </a:prstGeom>
          <a:noFill/>
          <a:ln cap="flat">
            <a:noFill/>
          </a:ln>
        </p:spPr>
        <p:txBody>
          <a:bodyPr vert="horz" wrap="square" lIns="91440" tIns="45720" rIns="91440" bIns="45720" anchor="t" anchorCtr="0" compatLnSpc="1">
            <a:noAutofit/>
          </a:bodyPr>
          <a:lstStyle/>
          <a:p>
            <a:pPr marL="0" marR="259717" lvl="0" indent="0" algn="r" defTabSz="914400" rtl="0" fontAlgn="auto" hangingPunct="1">
              <a:lnSpc>
                <a:spcPct val="100000"/>
              </a:lnSpc>
              <a:spcBef>
                <a:spcPts val="0"/>
              </a:spcBef>
              <a:spcAft>
                <a:spcPts val="0"/>
              </a:spcAft>
              <a:buNone/>
              <a:tabLst>
                <a:tab pos="3330573" algn="l"/>
              </a:tabLst>
              <a:defRPr sz="1800" b="0" i="0" u="none" strike="noStrike" kern="0" cap="none" spc="0" baseline="0">
                <a:solidFill>
                  <a:srgbClr val="000000"/>
                </a:solidFill>
                <a:uFillTx/>
              </a:defRPr>
            </a:pPr>
            <a:endParaRPr lang="en-GB" sz="1200" b="0" i="0" u="none" strike="noStrike" kern="1200" cap="none" spc="0" baseline="0">
              <a:solidFill>
                <a:srgbClr val="595959"/>
              </a:solidFill>
              <a:uFillTx/>
              <a:latin typeface="Arial"/>
              <a:ea typeface="ＭＳ 明朝"/>
              <a:cs typeface="Times New Roman"/>
            </a:endParaRPr>
          </a:p>
        </p:txBody>
      </p:sp>
      <p:sp>
        <p:nvSpPr>
          <p:cNvPr id="7" name="Rectangle 3"/>
          <p:cNvSpPr txBox="1"/>
          <p:nvPr/>
        </p:nvSpPr>
        <p:spPr>
          <a:xfrm>
            <a:off x="-825273" y="1136836"/>
            <a:ext cx="10857558" cy="4561520"/>
          </a:xfrm>
          <a:prstGeom prst="rect">
            <a:avLst/>
          </a:prstGeom>
          <a:noFill/>
          <a:ln cap="flat">
            <a:noFill/>
          </a:ln>
        </p:spPr>
        <p:txBody>
          <a:bodyPr vert="horz" wrap="square" lIns="91440" tIns="45720" rIns="91440" bIns="45720" anchor="t" anchorCtr="0" compatLnSpc="1">
            <a:normAutofit/>
          </a:bodyPr>
          <a:lstStyle/>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2800" b="1" i="0" u="none" strike="noStrike" kern="0" cap="none" spc="0" baseline="0">
              <a:solidFill>
                <a:srgbClr val="000000"/>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800" b="0" i="0" u="none" strike="noStrike" kern="0" cap="none" spc="0" baseline="0">
              <a:solidFill>
                <a:srgbClr val="000000"/>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9BAC"/>
              </a:solidFill>
              <a:uFillTx/>
              <a:latin typeface="Arial" pitchFamily="34"/>
              <a:cs typeface="Arial" pitchFamily="34"/>
            </a:endParaRPr>
          </a:p>
          <a:p>
            <a:pPr marL="0" marR="0" lvl="0" indent="0" algn="l"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ABB5"/>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FF0000"/>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9BAC"/>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Arial" pitchFamily="34"/>
              <a:cs typeface="Arial" pitchFamily="34"/>
            </a:endParaRPr>
          </a:p>
        </p:txBody>
      </p:sp>
      <p:pic>
        <p:nvPicPr>
          <p:cNvPr id="8" name="Picture 11">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311526" y="1236296"/>
            <a:ext cx="3561231" cy="3545778"/>
          </a:xfrm>
          <a:prstGeom prst="rect">
            <a:avLst/>
          </a:prstGeom>
          <a:noFill/>
          <a:ln cap="flat">
            <a:noFill/>
          </a:ln>
        </p:spPr>
      </p:pic>
      <p:pic>
        <p:nvPicPr>
          <p:cNvPr id="9" name="Picture 12">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3609438" y="2639452"/>
            <a:ext cx="3870079" cy="3921587"/>
          </a:xfrm>
          <a:prstGeom prst="rect">
            <a:avLst/>
          </a:prstGeom>
          <a:noFill/>
          <a:ln cap="flat">
            <a:noFill/>
          </a:ln>
        </p:spPr>
      </p:pic>
      <p:pic>
        <p:nvPicPr>
          <p:cNvPr id="10" name="Picture 10">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7216207" y="659190"/>
            <a:ext cx="4610203" cy="3153381"/>
          </a:xfrm>
          <a:prstGeom prst="rect">
            <a:avLst/>
          </a:prstGeom>
          <a:noFill/>
          <a:ln cap="flat">
            <a:noFill/>
          </a:ln>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9186380"/>
      </p:ext>
    </p:extLst>
  </p:cSld>
  <p:clrMapOvr>
    <a:masterClrMapping/>
  </p:clrMapOvr>
  <mc:AlternateContent xmlns:mc="http://schemas.openxmlformats.org/markup-compatibility/2006">
    <mc:Choice xmlns:p14="http://schemas.microsoft.com/office/powerpoint/2010/main" Requires="p14">
      <p:transition spd="slow" p14:dur="2000" advTm="67682"/>
    </mc:Choice>
    <mc:Fallback>
      <p:transition spd="slow" advTm="6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58674" y="359148"/>
            <a:ext cx="7800600" cy="707654"/>
          </a:xfrm>
        </p:spPr>
        <p:txBody>
          <a:bodyPr anchor="t"/>
          <a:lstStyle/>
          <a:p>
            <a:pPr lvl="0"/>
            <a:r>
              <a:rPr lang="en-GB" sz="3600">
                <a:solidFill>
                  <a:srgbClr val="009BAC"/>
                </a:solidFill>
                <a:latin typeface="Arial" pitchFamily="34"/>
                <a:cs typeface="Arial" pitchFamily="34"/>
              </a:rPr>
              <a:t>Information Gathering</a:t>
            </a:r>
          </a:p>
        </p:txBody>
      </p:sp>
      <p:sp>
        <p:nvSpPr>
          <p:cNvPr id="3" name="Rectangle 5"/>
          <p:cNvSpPr/>
          <p:nvPr/>
        </p:nvSpPr>
        <p:spPr>
          <a:xfrm>
            <a:off x="0" y="5794854"/>
            <a:ext cx="12191996" cy="106314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8630116" y="6374081"/>
            <a:ext cx="2804345" cy="186958"/>
          </a:xfrm>
          <a:prstGeom prst="rect">
            <a:avLst/>
          </a:prstGeom>
          <a:noFill/>
          <a:ln cap="flat">
            <a:noFill/>
          </a:ln>
        </p:spPr>
      </p:pic>
      <p:pic>
        <p:nvPicPr>
          <p:cNvPr id="5" name="Picture 7" descr="1.png">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0" y="5828632"/>
            <a:ext cx="12209379" cy="1029367"/>
          </a:xfrm>
          <a:prstGeom prst="rect">
            <a:avLst/>
          </a:prstGeom>
          <a:noFill/>
          <a:ln cap="flat">
            <a:noFill/>
          </a:ln>
        </p:spPr>
      </p:pic>
      <p:sp>
        <p:nvSpPr>
          <p:cNvPr id="6" name="Text Box 8"/>
          <p:cNvSpPr txBox="1"/>
          <p:nvPr/>
        </p:nvSpPr>
        <p:spPr>
          <a:xfrm>
            <a:off x="7162796" y="6284671"/>
            <a:ext cx="5029200" cy="800100"/>
          </a:xfrm>
          <a:prstGeom prst="rect">
            <a:avLst/>
          </a:prstGeom>
          <a:noFill/>
          <a:ln cap="flat">
            <a:noFill/>
          </a:ln>
        </p:spPr>
        <p:txBody>
          <a:bodyPr vert="horz" wrap="square" lIns="91440" tIns="45720" rIns="91440" bIns="45720" anchor="t" anchorCtr="0" compatLnSpc="1">
            <a:noAutofit/>
          </a:bodyPr>
          <a:lstStyle/>
          <a:p>
            <a:pPr marL="0" marR="259717" lvl="0" indent="0" algn="r" defTabSz="914400" rtl="0" fontAlgn="auto" hangingPunct="1">
              <a:lnSpc>
                <a:spcPct val="100000"/>
              </a:lnSpc>
              <a:spcBef>
                <a:spcPts val="0"/>
              </a:spcBef>
              <a:spcAft>
                <a:spcPts val="0"/>
              </a:spcAft>
              <a:buNone/>
              <a:tabLst>
                <a:tab pos="3330573" algn="l"/>
              </a:tabLst>
              <a:defRPr sz="1800" b="0" i="0" u="none" strike="noStrike" kern="0" cap="none" spc="0" baseline="0">
                <a:solidFill>
                  <a:srgbClr val="000000"/>
                </a:solidFill>
                <a:uFillTx/>
              </a:defRPr>
            </a:pPr>
            <a:endParaRPr lang="en-GB" sz="1200" b="0" i="0" u="none" strike="noStrike" kern="1200" cap="none" spc="0" baseline="0">
              <a:solidFill>
                <a:srgbClr val="595959"/>
              </a:solidFill>
              <a:uFillTx/>
              <a:latin typeface="Arial"/>
              <a:ea typeface="ＭＳ 明朝"/>
              <a:cs typeface="Times New Roman"/>
            </a:endParaRPr>
          </a:p>
        </p:txBody>
      </p:sp>
      <p:sp>
        <p:nvSpPr>
          <p:cNvPr id="7" name="Rectangle 3"/>
          <p:cNvSpPr txBox="1"/>
          <p:nvPr/>
        </p:nvSpPr>
        <p:spPr>
          <a:xfrm>
            <a:off x="0" y="1222406"/>
            <a:ext cx="10857558" cy="4561520"/>
          </a:xfrm>
          <a:prstGeom prst="rect">
            <a:avLst/>
          </a:prstGeom>
          <a:noFill/>
          <a:ln cap="flat">
            <a:noFill/>
          </a:ln>
        </p:spPr>
        <p:txBody>
          <a:bodyPr vert="horz" wrap="square" lIns="91440" tIns="45720" rIns="91440" bIns="45720" anchor="t" anchorCtr="0" compatLnSpc="1">
            <a:normAutofit/>
          </a:bodyPr>
          <a:lstStyle/>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2800" b="1" i="0" u="none" strike="noStrike" kern="0" cap="none" spc="0" baseline="0">
              <a:solidFill>
                <a:srgbClr val="000000"/>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800" b="0" i="0" u="none" strike="noStrike" kern="0" cap="none" spc="0" baseline="0">
              <a:solidFill>
                <a:srgbClr val="000000"/>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9BAC"/>
              </a:solidFill>
              <a:uFillTx/>
              <a:latin typeface="Arial" pitchFamily="34"/>
              <a:cs typeface="Arial" pitchFamily="34"/>
            </a:endParaRPr>
          </a:p>
          <a:p>
            <a:pPr marL="0" marR="0" lvl="0" indent="0" algn="l"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ABB5"/>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FF0000"/>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9BAC"/>
              </a:solidFill>
              <a:uFillTx/>
              <a:latin typeface="Arial" pitchFamily="34"/>
              <a:cs typeface="Arial" pitchFamily="34"/>
            </a:endParaRPr>
          </a:p>
          <a:p>
            <a:pPr marL="0" marR="0" lvl="0" indent="0" algn="just"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Arial" pitchFamily="34"/>
              <a:cs typeface="Arial" pitchFamily="34"/>
            </a:endParaRPr>
          </a:p>
        </p:txBody>
      </p:sp>
      <p:pic>
        <p:nvPicPr>
          <p:cNvPr id="8" name="Picture 9">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rot="321429">
            <a:off x="329633" y="1135731"/>
            <a:ext cx="5307451" cy="3662793"/>
          </a:xfrm>
          <a:prstGeom prst="rect">
            <a:avLst/>
          </a:prstGeom>
          <a:noFill/>
          <a:ln cap="flat">
            <a:noFill/>
          </a:ln>
        </p:spPr>
      </p:pic>
      <p:pic>
        <p:nvPicPr>
          <p:cNvPr id="9" name="Picture 8">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rot="638940">
            <a:off x="6073325" y="1235520"/>
            <a:ext cx="5986787" cy="3554272"/>
          </a:xfrm>
          <a:prstGeom prst="rect">
            <a:avLst/>
          </a:prstGeom>
          <a:noFill/>
          <a:ln cap="flat">
            <a:noFill/>
          </a:ln>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9651440"/>
      </p:ext>
    </p:extLst>
  </p:cSld>
  <p:clrMapOvr>
    <a:masterClrMapping/>
  </p:clrMapOvr>
  <mc:AlternateContent xmlns:mc="http://schemas.openxmlformats.org/markup-compatibility/2006">
    <mc:Choice xmlns:p14="http://schemas.microsoft.com/office/powerpoint/2010/main" Requires="p14">
      <p:transition spd="slow" p14:dur="2000" advTm="85215"/>
    </mc:Choice>
    <mc:Fallback>
      <p:transition spd="slow" advTm="8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58674" y="359148"/>
            <a:ext cx="7800600" cy="707654"/>
          </a:xfrm>
        </p:spPr>
        <p:txBody>
          <a:bodyPr anchor="t"/>
          <a:lstStyle/>
          <a:p>
            <a:pPr lvl="0"/>
            <a:r>
              <a:rPr lang="en-GB" sz="3600">
                <a:solidFill>
                  <a:srgbClr val="009BAC"/>
                </a:solidFill>
                <a:latin typeface="Arial" pitchFamily="34"/>
                <a:cs typeface="Arial" pitchFamily="34"/>
              </a:rPr>
              <a:t>Funding</a:t>
            </a:r>
          </a:p>
        </p:txBody>
      </p:sp>
      <p:sp>
        <p:nvSpPr>
          <p:cNvPr id="3" name="Rectangle 5"/>
          <p:cNvSpPr/>
          <p:nvPr/>
        </p:nvSpPr>
        <p:spPr>
          <a:xfrm>
            <a:off x="0" y="5794854"/>
            <a:ext cx="12191996" cy="106314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8630116" y="6374081"/>
            <a:ext cx="2804345" cy="186958"/>
          </a:xfrm>
          <a:prstGeom prst="rect">
            <a:avLst/>
          </a:prstGeom>
          <a:noFill/>
          <a:ln cap="flat">
            <a:noFill/>
          </a:ln>
        </p:spPr>
      </p:pic>
      <p:pic>
        <p:nvPicPr>
          <p:cNvPr id="5" name="Picture 7" descr="1.png">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0" y="5828632"/>
            <a:ext cx="12209379" cy="1029367"/>
          </a:xfrm>
          <a:prstGeom prst="rect">
            <a:avLst/>
          </a:prstGeom>
          <a:noFill/>
          <a:ln cap="flat">
            <a:noFill/>
          </a:ln>
        </p:spPr>
      </p:pic>
      <p:sp>
        <p:nvSpPr>
          <p:cNvPr id="6" name="Text Box 8"/>
          <p:cNvSpPr txBox="1"/>
          <p:nvPr/>
        </p:nvSpPr>
        <p:spPr>
          <a:xfrm>
            <a:off x="7162796" y="6284671"/>
            <a:ext cx="5029200" cy="800100"/>
          </a:xfrm>
          <a:prstGeom prst="rect">
            <a:avLst/>
          </a:prstGeom>
          <a:noFill/>
          <a:ln cap="flat">
            <a:noFill/>
          </a:ln>
        </p:spPr>
        <p:txBody>
          <a:bodyPr vert="horz" wrap="square" lIns="91440" tIns="45720" rIns="91440" bIns="45720" anchor="t" anchorCtr="0" compatLnSpc="1">
            <a:noAutofit/>
          </a:bodyPr>
          <a:lstStyle/>
          <a:p>
            <a:pPr marL="0" marR="259717" lvl="0" indent="0" algn="r" defTabSz="914400" rtl="0" fontAlgn="auto" hangingPunct="1">
              <a:lnSpc>
                <a:spcPct val="100000"/>
              </a:lnSpc>
              <a:spcBef>
                <a:spcPts val="0"/>
              </a:spcBef>
              <a:spcAft>
                <a:spcPts val="0"/>
              </a:spcAft>
              <a:buNone/>
              <a:tabLst>
                <a:tab pos="3330573" algn="l"/>
              </a:tabLst>
              <a:defRPr sz="1800" b="0" i="0" u="none" strike="noStrike" kern="0" cap="none" spc="0" baseline="0">
                <a:solidFill>
                  <a:srgbClr val="000000"/>
                </a:solidFill>
                <a:uFillTx/>
              </a:defRPr>
            </a:pPr>
            <a:endParaRPr lang="en-GB" sz="1200" b="0" i="0" u="none" strike="noStrike" kern="1200" cap="none" spc="0" baseline="0">
              <a:solidFill>
                <a:srgbClr val="595959"/>
              </a:solidFill>
              <a:uFillTx/>
              <a:latin typeface="Arial"/>
              <a:ea typeface="ＭＳ 明朝"/>
              <a:cs typeface="Times New Roman"/>
            </a:endParaRPr>
          </a:p>
        </p:txBody>
      </p:sp>
      <p:sp>
        <p:nvSpPr>
          <p:cNvPr id="7" name="Rectangle 3"/>
          <p:cNvSpPr txBox="1"/>
          <p:nvPr/>
        </p:nvSpPr>
        <p:spPr>
          <a:xfrm>
            <a:off x="133164" y="1585789"/>
            <a:ext cx="10857558" cy="4561520"/>
          </a:xfrm>
          <a:prstGeom prst="rect">
            <a:avLst/>
          </a:prstGeom>
          <a:noFill/>
          <a:ln cap="flat">
            <a:noFill/>
          </a:ln>
        </p:spPr>
        <p:txBody>
          <a:bodyPr vert="horz" wrap="square" lIns="91440" tIns="45720" rIns="91440" bIns="45720" anchor="t" anchorCtr="0" compatLnSpc="1">
            <a:normAutofit/>
          </a:bodyPr>
          <a:lstStyle/>
          <a:p>
            <a:pPr marL="457200" marR="0" lvl="0" indent="-457200" algn="just" defTabSz="914400" rtl="0" fontAlgn="auto" hangingPunct="1">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a:solidFill>
                <a:srgbClr val="000000"/>
              </a:solidFill>
              <a:uFillTx/>
              <a:latin typeface="Arial" pitchFamily="34"/>
              <a:cs typeface="Arial" pitchFamily="34"/>
            </a:endParaRPr>
          </a:p>
        </p:txBody>
      </p:sp>
      <p:pic>
        <p:nvPicPr>
          <p:cNvPr id="8" name="Picture 8">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09553" y="3407831"/>
            <a:ext cx="2552309" cy="2990846"/>
          </a:xfrm>
          <a:prstGeom prst="rect">
            <a:avLst/>
          </a:prstGeom>
          <a:noFill/>
          <a:ln cap="flat">
            <a:noFill/>
          </a:ln>
        </p:spPr>
      </p:pic>
      <p:pic>
        <p:nvPicPr>
          <p:cNvPr id="9" name="Picture 12">
            <a:extLst>
              <a:ext uri="{FF2B5EF4-FFF2-40B4-BE49-F238E27FC236}">
                <a16:creationId xmlns:a16="http://schemas.microsoft.com/office/drawing/2014/main" id="{00000000-0000-0000-0000-000000000000}"/>
              </a:ext>
            </a:extLst>
          </p:cNvPr>
          <p:cNvPicPr>
            <a:picLocks noChangeAspect="1"/>
          </p:cNvPicPr>
          <p:nvPr/>
        </p:nvPicPr>
        <p:blipFill>
          <a:blip r:embed="rId8"/>
          <a:srcRect r="3092" b="23512"/>
          <a:stretch>
            <a:fillRect/>
          </a:stretch>
        </p:blipFill>
        <p:spPr>
          <a:xfrm>
            <a:off x="7614281" y="607554"/>
            <a:ext cx="4396928" cy="2602821"/>
          </a:xfrm>
          <a:prstGeom prst="rect">
            <a:avLst/>
          </a:prstGeom>
          <a:noFill/>
          <a:ln cap="flat">
            <a:noFill/>
          </a:ln>
        </p:spPr>
      </p:pic>
      <p:pic>
        <p:nvPicPr>
          <p:cNvPr id="10" name="Picture 11">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rot="20523486">
            <a:off x="862756" y="1027985"/>
            <a:ext cx="2023713" cy="2937647"/>
          </a:xfrm>
          <a:prstGeom prst="rect">
            <a:avLst/>
          </a:prstGeom>
          <a:noFill/>
          <a:ln cap="flat">
            <a:noFill/>
          </a:ln>
        </p:spPr>
      </p:pic>
      <p:pic>
        <p:nvPicPr>
          <p:cNvPr id="11" name="Picture 12">
            <a:extLst>
              <a:ext uri="{FF2B5EF4-FFF2-40B4-BE49-F238E27FC236}">
                <a16:creationId xmlns:a16="http://schemas.microsoft.com/office/drawing/2014/main" id="{00000000-0000-0000-0000-000000000000}"/>
              </a:ext>
            </a:extLst>
          </p:cNvPr>
          <p:cNvPicPr>
            <a:picLocks noChangeAspect="1"/>
          </p:cNvPicPr>
          <p:nvPr/>
        </p:nvPicPr>
        <p:blipFill>
          <a:blip r:embed="rId10"/>
          <a:stretch>
            <a:fillRect/>
          </a:stretch>
        </p:blipFill>
        <p:spPr>
          <a:xfrm rot="407682">
            <a:off x="2761852" y="2594226"/>
            <a:ext cx="2300118" cy="3450168"/>
          </a:xfrm>
          <a:prstGeom prst="rect">
            <a:avLst/>
          </a:prstGeom>
          <a:noFill/>
          <a:ln cap="flat">
            <a:noFill/>
          </a:ln>
        </p:spPr>
      </p:pic>
      <p:pic>
        <p:nvPicPr>
          <p:cNvPr id="12" name="Picture 9">
            <a:extLst>
              <a:ext uri="{FF2B5EF4-FFF2-40B4-BE49-F238E27FC236}">
                <a16:creationId xmlns:a16="http://schemas.microsoft.com/office/drawing/2014/main" id="{00000000-0000-0000-0000-000000000000}"/>
              </a:ext>
            </a:extLst>
          </p:cNvPr>
          <p:cNvPicPr>
            <a:picLocks noChangeAspect="1"/>
          </p:cNvPicPr>
          <p:nvPr/>
        </p:nvPicPr>
        <p:blipFill>
          <a:blip r:embed="rId11"/>
          <a:stretch>
            <a:fillRect/>
          </a:stretch>
        </p:blipFill>
        <p:spPr>
          <a:xfrm>
            <a:off x="4602559" y="-67025"/>
            <a:ext cx="3145837" cy="4904155"/>
          </a:xfrm>
          <a:prstGeom prst="rect">
            <a:avLst/>
          </a:prstGeom>
          <a:noFill/>
          <a:ln cap="flat">
            <a:noFill/>
          </a:ln>
        </p:spPr>
      </p:pic>
      <p:pic>
        <p:nvPicPr>
          <p:cNvPr id="13" name="Picture 11">
            <a:extLst>
              <a:ext uri="{FF2B5EF4-FFF2-40B4-BE49-F238E27FC236}">
                <a16:creationId xmlns:a16="http://schemas.microsoft.com/office/drawing/2014/main" id="{00000000-0000-0000-0000-000000000000}"/>
              </a:ext>
            </a:extLst>
          </p:cNvPr>
          <p:cNvPicPr>
            <a:picLocks noChangeAspect="1"/>
          </p:cNvPicPr>
          <p:nvPr/>
        </p:nvPicPr>
        <p:blipFill>
          <a:blip r:embed="rId12"/>
          <a:stretch>
            <a:fillRect/>
          </a:stretch>
        </p:blipFill>
        <p:spPr>
          <a:xfrm>
            <a:off x="7322752" y="3868817"/>
            <a:ext cx="4769537" cy="2734531"/>
          </a:xfrm>
          <a:prstGeom prst="rect">
            <a:avLst/>
          </a:prstGeom>
          <a:noFill/>
          <a:ln cap="flat">
            <a:noFill/>
          </a:ln>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3050161"/>
      </p:ext>
    </p:extLst>
  </p:cSld>
  <p:clrMapOvr>
    <a:masterClrMapping/>
  </p:clrMapOvr>
  <mc:AlternateContent xmlns:mc="http://schemas.openxmlformats.org/markup-compatibility/2006">
    <mc:Choice xmlns:p14="http://schemas.microsoft.com/office/powerpoint/2010/main" Requires="p14">
      <p:transition spd="slow" p14:dur="2000" advTm="60212"/>
    </mc:Choice>
    <mc:Fallback>
      <p:transition spd="slow" advTm="6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58674" y="359148"/>
            <a:ext cx="7800600" cy="707654"/>
          </a:xfrm>
        </p:spPr>
        <p:txBody>
          <a:bodyPr anchor="t"/>
          <a:lstStyle/>
          <a:p>
            <a:pPr lvl="0"/>
            <a:r>
              <a:rPr lang="en-GB" sz="3600">
                <a:solidFill>
                  <a:srgbClr val="009BAC"/>
                </a:solidFill>
                <a:latin typeface="Arial" pitchFamily="34"/>
                <a:cs typeface="Arial" pitchFamily="34"/>
              </a:rPr>
              <a:t>The Vote </a:t>
            </a:r>
          </a:p>
        </p:txBody>
      </p:sp>
      <p:sp>
        <p:nvSpPr>
          <p:cNvPr id="3" name="Rectangle 5"/>
          <p:cNvSpPr/>
          <p:nvPr/>
        </p:nvSpPr>
        <p:spPr>
          <a:xfrm>
            <a:off x="0" y="5794854"/>
            <a:ext cx="12191996" cy="106314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8630116" y="6374081"/>
            <a:ext cx="2804345" cy="186958"/>
          </a:xfrm>
          <a:prstGeom prst="rect">
            <a:avLst/>
          </a:prstGeom>
          <a:noFill/>
          <a:ln cap="flat">
            <a:noFill/>
          </a:ln>
        </p:spPr>
      </p:pic>
      <p:pic>
        <p:nvPicPr>
          <p:cNvPr id="5" name="Picture 7" descr="1.png">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0" y="5828632"/>
            <a:ext cx="12209379" cy="1029367"/>
          </a:xfrm>
          <a:prstGeom prst="rect">
            <a:avLst/>
          </a:prstGeom>
          <a:noFill/>
          <a:ln cap="flat">
            <a:noFill/>
          </a:ln>
        </p:spPr>
      </p:pic>
      <p:sp>
        <p:nvSpPr>
          <p:cNvPr id="6" name="Text Box 8"/>
          <p:cNvSpPr txBox="1"/>
          <p:nvPr/>
        </p:nvSpPr>
        <p:spPr>
          <a:xfrm>
            <a:off x="7162796" y="6284671"/>
            <a:ext cx="5029200" cy="800100"/>
          </a:xfrm>
          <a:prstGeom prst="rect">
            <a:avLst/>
          </a:prstGeom>
          <a:noFill/>
          <a:ln cap="flat">
            <a:noFill/>
          </a:ln>
        </p:spPr>
        <p:txBody>
          <a:bodyPr vert="horz" wrap="square" lIns="91440" tIns="45720" rIns="91440" bIns="45720" anchor="t" anchorCtr="0" compatLnSpc="1">
            <a:noAutofit/>
          </a:bodyPr>
          <a:lstStyle/>
          <a:p>
            <a:pPr marL="0" marR="259717" lvl="0" indent="0" algn="r" defTabSz="914400" rtl="0" fontAlgn="auto" hangingPunct="1">
              <a:lnSpc>
                <a:spcPct val="100000"/>
              </a:lnSpc>
              <a:spcBef>
                <a:spcPts val="0"/>
              </a:spcBef>
              <a:spcAft>
                <a:spcPts val="0"/>
              </a:spcAft>
              <a:buNone/>
              <a:tabLst>
                <a:tab pos="3330573" algn="l"/>
              </a:tabLst>
              <a:defRPr sz="1800" b="0" i="0" u="none" strike="noStrike" kern="0" cap="none" spc="0" baseline="0">
                <a:solidFill>
                  <a:srgbClr val="000000"/>
                </a:solidFill>
                <a:uFillTx/>
              </a:defRPr>
            </a:pPr>
            <a:endParaRPr lang="en-GB" sz="1200" b="0" i="0" u="none" strike="noStrike" kern="1200" cap="none" spc="0" baseline="0">
              <a:solidFill>
                <a:srgbClr val="595959"/>
              </a:solidFill>
              <a:uFillTx/>
              <a:latin typeface="Arial"/>
              <a:ea typeface="ＭＳ 明朝"/>
              <a:cs typeface="Times New Roman"/>
            </a:endParaRPr>
          </a:p>
        </p:txBody>
      </p:sp>
      <p:sp>
        <p:nvSpPr>
          <p:cNvPr id="7" name="Rectangle 3"/>
          <p:cNvSpPr txBox="1"/>
          <p:nvPr/>
        </p:nvSpPr>
        <p:spPr>
          <a:xfrm>
            <a:off x="133164" y="1426189"/>
            <a:ext cx="10857558" cy="4561520"/>
          </a:xfrm>
          <a:prstGeom prst="rect">
            <a:avLst/>
          </a:prstGeom>
          <a:noFill/>
          <a:ln cap="flat">
            <a:noFill/>
          </a:ln>
        </p:spPr>
        <p:txBody>
          <a:bodyPr vert="horz" wrap="square" lIns="91440" tIns="45720" rIns="91440" bIns="45720" anchor="t" anchorCtr="0" compatLnSpc="1">
            <a:normAutofit/>
          </a:bodyPr>
          <a:lstStyle/>
          <a:p>
            <a:pPr marL="457200" marR="0" lvl="0" indent="-457200" algn="just" defTabSz="914400" rtl="0" fontAlgn="auto" hangingPunct="1">
              <a:lnSpc>
                <a:spcPct val="10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en-GB" sz="2800" b="0" i="0" u="none" strike="noStrike" kern="0" cap="none" spc="0" baseline="0">
                <a:solidFill>
                  <a:srgbClr val="000000"/>
                </a:solidFill>
                <a:uFillTx/>
                <a:latin typeface="Arial" pitchFamily="34"/>
                <a:cs typeface="Arial" pitchFamily="34"/>
              </a:rPr>
              <a:t>203 votes cast</a:t>
            </a:r>
          </a:p>
        </p:txBody>
      </p:sp>
      <p:pic>
        <p:nvPicPr>
          <p:cNvPr id="8" name="Picture 8">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532747" y="2058049"/>
            <a:ext cx="10901714" cy="4580988"/>
          </a:xfrm>
          <a:prstGeom prst="rect">
            <a:avLst/>
          </a:prstGeom>
          <a:noFill/>
          <a:ln cap="flat">
            <a:noFill/>
          </a:ln>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1980354"/>
      </p:ext>
    </p:extLst>
  </p:cSld>
  <p:clrMapOvr>
    <a:masterClrMapping/>
  </p:clrMapOvr>
  <mc:AlternateContent xmlns:mc="http://schemas.openxmlformats.org/markup-compatibility/2006">
    <mc:Choice xmlns:p14="http://schemas.microsoft.com/office/powerpoint/2010/main" Requires="p14">
      <p:transition spd="slow" p14:dur="2000" advTm="17035"/>
    </mc:Choice>
    <mc:Fallback>
      <p:transition spd="slow" advTm="1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B83B1F48DC924B883485E117E07B18" ma:contentTypeVersion="3" ma:contentTypeDescription="Create a new document." ma:contentTypeScope="" ma:versionID="9055b538698e90026350d977d13ee609">
  <xsd:schema xmlns:xsd="http://www.w3.org/2001/XMLSchema" xmlns:xs="http://www.w3.org/2001/XMLSchema" xmlns:p="http://schemas.microsoft.com/office/2006/metadata/properties" xmlns:ns2="4025b9e8-0604-4a52-9eac-97c069bc20ea" targetNamespace="http://schemas.microsoft.com/office/2006/metadata/properties" ma:root="true" ma:fieldsID="885832a1fcb3e1ddf4b06e72c82fab7b" ns2:_="">
    <xsd:import namespace="4025b9e8-0604-4a52-9eac-97c069bc20ea"/>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5b9e8-0604-4a52-9eac-97c069bc2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1107BC-F534-4E3D-A5C0-9C93B03C1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25b9e8-0604-4a52-9eac-97c069bc20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DEF148-1770-458F-8F5B-C3D0A278AA97}">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4025b9e8-0604-4a52-9eac-97c069bc20ea"/>
    <ds:schemaRef ds:uri="http://www.w3.org/XML/1998/namespace"/>
    <ds:schemaRef ds:uri="http://purl.org/dc/elements/1.1/"/>
  </ds:schemaRefs>
</ds:datastoreItem>
</file>

<file path=customXml/itemProps3.xml><?xml version="1.0" encoding="utf-8"?>
<ds:datastoreItem xmlns:ds="http://schemas.openxmlformats.org/officeDocument/2006/customXml" ds:itemID="{1A449C04-64B3-4403-94B7-8D2284C38D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Shapes presentation</Template>
  <TotalTime>662</TotalTime>
  <Words>1473</Words>
  <Application>Microsoft Office PowerPoint</Application>
  <PresentationFormat>Widescreen</PresentationFormat>
  <Paragraphs>110</Paragraphs>
  <Slides>13</Slides>
  <Notes>13</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Avenir Next LT Pro</vt:lpstr>
      <vt:lpstr>Calibri</vt:lpstr>
      <vt:lpstr>ＭＳ 明朝</vt:lpstr>
      <vt:lpstr>Times New Roman</vt:lpstr>
      <vt:lpstr>Tw Cen MT</vt:lpstr>
      <vt:lpstr>Wingdings</vt:lpstr>
      <vt:lpstr>ShapesVTI</vt:lpstr>
      <vt:lpstr>Participatory Budgeting</vt:lpstr>
      <vt:lpstr>What is Participatory Budgeting (PB)?</vt:lpstr>
      <vt:lpstr>What is Participatory Budgeting (PB)?</vt:lpstr>
      <vt:lpstr>Participatory Budgeting in Scotland</vt:lpstr>
      <vt:lpstr>Rothes Play Park </vt:lpstr>
      <vt:lpstr>Information gathering </vt:lpstr>
      <vt:lpstr>Information Gathering</vt:lpstr>
      <vt:lpstr>Funding</vt:lpstr>
      <vt:lpstr>The Vote </vt:lpstr>
      <vt:lpstr>Rothes Community Playpark</vt:lpstr>
      <vt:lpstr>Community Evaluation </vt:lpstr>
      <vt:lpstr>Participatory Budgeting in Scotland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dc:title>
  <dc:creator>Mitchell, Laura</dc:creator>
  <cp:lastModifiedBy>Laura Cameron</cp:lastModifiedBy>
  <cp:revision>69</cp:revision>
  <cp:lastPrinted>2023-07-05T15:28:25Z</cp:lastPrinted>
  <dcterms:created xsi:type="dcterms:W3CDTF">2021-03-26T12:55:33Z</dcterms:created>
  <dcterms:modified xsi:type="dcterms:W3CDTF">2023-07-05T16:38:35Z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0x010100FBB83B1F48DC924B883485E117E07B18</vt:lpwstr>
  </property>
</Properties>
</file>