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6" r:id="rId2"/>
    <p:sldId id="258" r:id="rId3"/>
    <p:sldId id="260" r:id="rId4"/>
    <p:sldId id="261" r:id="rId5"/>
    <p:sldId id="271" r:id="rId6"/>
    <p:sldId id="262" r:id="rId7"/>
    <p:sldId id="268" r:id="rId8"/>
    <p:sldId id="270" r:id="rId9"/>
    <p:sldId id="273" r:id="rId10"/>
    <p:sldId id="264" r:id="rId11"/>
    <p:sldId id="266" r:id="rId12"/>
    <p:sldId id="267"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578B9A0-C2E9-436D-BD0C-BFB5E04E7486}" v="1508" dt="2023-09-14T13:06:37.81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6283" autoAdjust="0"/>
  </p:normalViewPr>
  <p:slideViewPr>
    <p:cSldViewPr snapToGrid="0">
      <p:cViewPr varScale="1">
        <p:scale>
          <a:sx n="107" d="100"/>
          <a:sy n="107" d="100"/>
        </p:scale>
        <p:origin x="750" y="114"/>
      </p:cViewPr>
      <p:guideLst/>
    </p:cSldViewPr>
  </p:slideViewPr>
  <p:outlineViewPr>
    <p:cViewPr>
      <p:scale>
        <a:sx n="33" d="100"/>
        <a:sy n="33" d="100"/>
      </p:scale>
      <p:origin x="0" y="-948"/>
    </p:cViewPr>
  </p:outlineViewPr>
  <p:notesTextViewPr>
    <p:cViewPr>
      <p:scale>
        <a:sx n="1" d="1"/>
        <a:sy n="1" d="1"/>
      </p:scale>
      <p:origin x="0" y="0"/>
    </p:cViewPr>
  </p:notesTextViewPr>
  <p:notesViewPr>
    <p:cSldViewPr snapToGrid="0">
      <p:cViewPr>
        <p:scale>
          <a:sx n="100" d="100"/>
          <a:sy n="100" d="100"/>
        </p:scale>
        <p:origin x="3552" y="-4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0B3FC6-9AD0-45D1-A989-9899BD2A8CFE}"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D37A895C-1CC0-47A7-852C-3102289E0C75}">
      <dgm:prSet/>
      <dgm:spPr/>
      <dgm:t>
        <a:bodyPr/>
        <a:lstStyle/>
        <a:p>
          <a:r>
            <a:rPr lang="en-GB"/>
            <a:t>Multi-award-winning projects and members </a:t>
          </a:r>
          <a:endParaRPr lang="en-US"/>
        </a:p>
      </dgm:t>
    </dgm:pt>
    <dgm:pt modelId="{00B6A4E8-FC1D-4DD6-9390-5C6A3353629F}" type="parTrans" cxnId="{3BE605A1-4F41-42E2-9FEF-8C80309685BF}">
      <dgm:prSet/>
      <dgm:spPr/>
      <dgm:t>
        <a:bodyPr/>
        <a:lstStyle/>
        <a:p>
          <a:endParaRPr lang="en-US"/>
        </a:p>
      </dgm:t>
    </dgm:pt>
    <dgm:pt modelId="{75CF505D-07EE-4C80-AEFE-EBFB287A59BD}" type="sibTrans" cxnId="{3BE605A1-4F41-42E2-9FEF-8C80309685BF}">
      <dgm:prSet/>
      <dgm:spPr/>
      <dgm:t>
        <a:bodyPr/>
        <a:lstStyle/>
        <a:p>
          <a:endParaRPr lang="en-US"/>
        </a:p>
      </dgm:t>
    </dgm:pt>
    <dgm:pt modelId="{3193B115-6033-4D93-936B-3A1B995CCA23}">
      <dgm:prSet/>
      <dgm:spPr/>
      <dgm:t>
        <a:bodyPr/>
        <a:lstStyle/>
        <a:p>
          <a:r>
            <a:rPr lang="en-GB"/>
            <a:t>Housing cafes</a:t>
          </a:r>
          <a:endParaRPr lang="en-US"/>
        </a:p>
      </dgm:t>
    </dgm:pt>
    <dgm:pt modelId="{4342A572-7FF3-47D0-957C-796CEC73655B}" type="parTrans" cxnId="{A6C7B720-AA79-466C-B2E3-49DC5523F325}">
      <dgm:prSet/>
      <dgm:spPr/>
      <dgm:t>
        <a:bodyPr/>
        <a:lstStyle/>
        <a:p>
          <a:endParaRPr lang="en-US"/>
        </a:p>
      </dgm:t>
    </dgm:pt>
    <dgm:pt modelId="{6CB0767A-2704-4B86-ACAA-0A3AA343795B}" type="sibTrans" cxnId="{A6C7B720-AA79-466C-B2E3-49DC5523F325}">
      <dgm:prSet/>
      <dgm:spPr/>
      <dgm:t>
        <a:bodyPr/>
        <a:lstStyle/>
        <a:p>
          <a:endParaRPr lang="en-US"/>
        </a:p>
      </dgm:t>
    </dgm:pt>
    <dgm:pt modelId="{4C5CF7B0-85CD-44B3-B018-4AFEFB0EA19A}">
      <dgm:prSet/>
      <dgm:spPr/>
      <dgm:t>
        <a:bodyPr/>
        <a:lstStyle/>
        <a:p>
          <a:r>
            <a:rPr lang="en-GB"/>
            <a:t>Events</a:t>
          </a:r>
          <a:endParaRPr lang="en-US"/>
        </a:p>
      </dgm:t>
    </dgm:pt>
    <dgm:pt modelId="{F59AAB23-1CE4-47B1-A179-C67137DC3B31}" type="parTrans" cxnId="{2EECFA1B-4C5A-4F58-9742-6A84130A3A36}">
      <dgm:prSet/>
      <dgm:spPr/>
      <dgm:t>
        <a:bodyPr/>
        <a:lstStyle/>
        <a:p>
          <a:endParaRPr lang="en-US"/>
        </a:p>
      </dgm:t>
    </dgm:pt>
    <dgm:pt modelId="{E87D476F-D04C-45A8-BEC7-5F3FE72E9718}" type="sibTrans" cxnId="{2EECFA1B-4C5A-4F58-9742-6A84130A3A36}">
      <dgm:prSet/>
      <dgm:spPr/>
      <dgm:t>
        <a:bodyPr/>
        <a:lstStyle/>
        <a:p>
          <a:endParaRPr lang="en-US"/>
        </a:p>
      </dgm:t>
    </dgm:pt>
    <dgm:pt modelId="{9D0EA966-19B2-43CD-97AD-B000D65AA184}">
      <dgm:prSet/>
      <dgm:spPr/>
      <dgm:t>
        <a:bodyPr/>
        <a:lstStyle/>
        <a:p>
          <a:r>
            <a:rPr lang="en-GB"/>
            <a:t>Mystery Shopping</a:t>
          </a:r>
          <a:endParaRPr lang="en-US"/>
        </a:p>
      </dgm:t>
    </dgm:pt>
    <dgm:pt modelId="{18C017CD-C168-49E5-B4BE-9766ADC9309A}" type="parTrans" cxnId="{385A2F9E-0CEF-4F64-9051-2D4BADA6DC3D}">
      <dgm:prSet/>
      <dgm:spPr/>
      <dgm:t>
        <a:bodyPr/>
        <a:lstStyle/>
        <a:p>
          <a:endParaRPr lang="en-US"/>
        </a:p>
      </dgm:t>
    </dgm:pt>
    <dgm:pt modelId="{0CDB5612-886A-4539-A66F-7E02FC7786DB}" type="sibTrans" cxnId="{385A2F9E-0CEF-4F64-9051-2D4BADA6DC3D}">
      <dgm:prSet/>
      <dgm:spPr/>
      <dgm:t>
        <a:bodyPr/>
        <a:lstStyle/>
        <a:p>
          <a:endParaRPr lang="en-US"/>
        </a:p>
      </dgm:t>
    </dgm:pt>
    <dgm:pt modelId="{E6C0976C-7C7B-41B0-A5CD-58E3C1498619}">
      <dgm:prSet/>
      <dgm:spPr/>
      <dgm:t>
        <a:bodyPr/>
        <a:lstStyle/>
        <a:p>
          <a:r>
            <a:rPr lang="en-GB"/>
            <a:t>Youth Engagement</a:t>
          </a:r>
          <a:endParaRPr lang="en-US"/>
        </a:p>
      </dgm:t>
    </dgm:pt>
    <dgm:pt modelId="{918B275B-5B30-45EF-B195-00BC3E95AA0C}" type="parTrans" cxnId="{59CD8047-4EF3-4690-B73E-FAF16FFA3173}">
      <dgm:prSet/>
      <dgm:spPr/>
      <dgm:t>
        <a:bodyPr/>
        <a:lstStyle/>
        <a:p>
          <a:endParaRPr lang="en-US"/>
        </a:p>
      </dgm:t>
    </dgm:pt>
    <dgm:pt modelId="{996CC631-BFB1-4941-88F9-CA8261828781}" type="sibTrans" cxnId="{59CD8047-4EF3-4690-B73E-FAF16FFA3173}">
      <dgm:prSet/>
      <dgm:spPr/>
      <dgm:t>
        <a:bodyPr/>
        <a:lstStyle/>
        <a:p>
          <a:endParaRPr lang="en-US"/>
        </a:p>
      </dgm:t>
    </dgm:pt>
    <dgm:pt modelId="{7541E7DF-00DE-4096-955F-710FF9F16EA8}">
      <dgm:prSet/>
      <dgm:spPr/>
      <dgm:t>
        <a:bodyPr/>
        <a:lstStyle/>
        <a:p>
          <a:r>
            <a:rPr lang="en-GB"/>
            <a:t>Built a network of community contacts to partner with</a:t>
          </a:r>
          <a:endParaRPr lang="en-US"/>
        </a:p>
      </dgm:t>
    </dgm:pt>
    <dgm:pt modelId="{E46C0F18-2641-4DB6-8A9D-00E678CF0A4F}" type="parTrans" cxnId="{9F1EBB97-7242-48C5-A9D7-39EB3614C85E}">
      <dgm:prSet/>
      <dgm:spPr/>
      <dgm:t>
        <a:bodyPr/>
        <a:lstStyle/>
        <a:p>
          <a:endParaRPr lang="en-US"/>
        </a:p>
      </dgm:t>
    </dgm:pt>
    <dgm:pt modelId="{ED3914BE-DA35-47A3-BDB2-46EF8D530403}" type="sibTrans" cxnId="{9F1EBB97-7242-48C5-A9D7-39EB3614C85E}">
      <dgm:prSet/>
      <dgm:spPr/>
      <dgm:t>
        <a:bodyPr/>
        <a:lstStyle/>
        <a:p>
          <a:endParaRPr lang="en-US"/>
        </a:p>
      </dgm:t>
    </dgm:pt>
    <dgm:pt modelId="{AD1C6E7D-2D22-4926-BD0C-553E0BCAF21E}" type="pres">
      <dgm:prSet presAssocID="{160B3FC6-9AD0-45D1-A989-9899BD2A8CFE}" presName="diagram" presStyleCnt="0">
        <dgm:presLayoutVars>
          <dgm:dir/>
          <dgm:resizeHandles val="exact"/>
        </dgm:presLayoutVars>
      </dgm:prSet>
      <dgm:spPr/>
    </dgm:pt>
    <dgm:pt modelId="{75D4245E-51E1-4CF1-8B0A-8A4C81F6FB0E}" type="pres">
      <dgm:prSet presAssocID="{D37A895C-1CC0-47A7-852C-3102289E0C75}" presName="node" presStyleLbl="node1" presStyleIdx="0" presStyleCnt="6">
        <dgm:presLayoutVars>
          <dgm:bulletEnabled val="1"/>
        </dgm:presLayoutVars>
      </dgm:prSet>
      <dgm:spPr/>
    </dgm:pt>
    <dgm:pt modelId="{803AB295-7946-4D38-8298-D8B15E6A4DFA}" type="pres">
      <dgm:prSet presAssocID="{75CF505D-07EE-4C80-AEFE-EBFB287A59BD}" presName="sibTrans" presStyleCnt="0"/>
      <dgm:spPr/>
    </dgm:pt>
    <dgm:pt modelId="{3249F4D5-05C2-4DD9-920A-A7250F7B47B9}" type="pres">
      <dgm:prSet presAssocID="{3193B115-6033-4D93-936B-3A1B995CCA23}" presName="node" presStyleLbl="node1" presStyleIdx="1" presStyleCnt="6">
        <dgm:presLayoutVars>
          <dgm:bulletEnabled val="1"/>
        </dgm:presLayoutVars>
      </dgm:prSet>
      <dgm:spPr/>
    </dgm:pt>
    <dgm:pt modelId="{BB22418D-562B-4638-81EE-EF52B1871A9A}" type="pres">
      <dgm:prSet presAssocID="{6CB0767A-2704-4B86-ACAA-0A3AA343795B}" presName="sibTrans" presStyleCnt="0"/>
      <dgm:spPr/>
    </dgm:pt>
    <dgm:pt modelId="{4221F33F-39E2-45AE-A19C-6D8F7DD45687}" type="pres">
      <dgm:prSet presAssocID="{4C5CF7B0-85CD-44B3-B018-4AFEFB0EA19A}" presName="node" presStyleLbl="node1" presStyleIdx="2" presStyleCnt="6">
        <dgm:presLayoutVars>
          <dgm:bulletEnabled val="1"/>
        </dgm:presLayoutVars>
      </dgm:prSet>
      <dgm:spPr/>
    </dgm:pt>
    <dgm:pt modelId="{EA46F867-0890-4557-8D16-80152F8AAA13}" type="pres">
      <dgm:prSet presAssocID="{E87D476F-D04C-45A8-BEC7-5F3FE72E9718}" presName="sibTrans" presStyleCnt="0"/>
      <dgm:spPr/>
    </dgm:pt>
    <dgm:pt modelId="{781FE782-37C8-47CD-BF3E-AB743398C0C7}" type="pres">
      <dgm:prSet presAssocID="{9D0EA966-19B2-43CD-97AD-B000D65AA184}" presName="node" presStyleLbl="node1" presStyleIdx="3" presStyleCnt="6">
        <dgm:presLayoutVars>
          <dgm:bulletEnabled val="1"/>
        </dgm:presLayoutVars>
      </dgm:prSet>
      <dgm:spPr/>
    </dgm:pt>
    <dgm:pt modelId="{C8EE6757-1677-4D13-BFED-02F90C134AC8}" type="pres">
      <dgm:prSet presAssocID="{0CDB5612-886A-4539-A66F-7E02FC7786DB}" presName="sibTrans" presStyleCnt="0"/>
      <dgm:spPr/>
    </dgm:pt>
    <dgm:pt modelId="{EF158DB5-6463-47D8-AC24-10A6A463EE83}" type="pres">
      <dgm:prSet presAssocID="{E6C0976C-7C7B-41B0-A5CD-58E3C1498619}" presName="node" presStyleLbl="node1" presStyleIdx="4" presStyleCnt="6">
        <dgm:presLayoutVars>
          <dgm:bulletEnabled val="1"/>
        </dgm:presLayoutVars>
      </dgm:prSet>
      <dgm:spPr/>
    </dgm:pt>
    <dgm:pt modelId="{8CA81851-47A4-4503-869C-418450A00B27}" type="pres">
      <dgm:prSet presAssocID="{996CC631-BFB1-4941-88F9-CA8261828781}" presName="sibTrans" presStyleCnt="0"/>
      <dgm:spPr/>
    </dgm:pt>
    <dgm:pt modelId="{6DCC4C37-D843-4141-9318-6E686ADFF248}" type="pres">
      <dgm:prSet presAssocID="{7541E7DF-00DE-4096-955F-710FF9F16EA8}" presName="node" presStyleLbl="node1" presStyleIdx="5" presStyleCnt="6">
        <dgm:presLayoutVars>
          <dgm:bulletEnabled val="1"/>
        </dgm:presLayoutVars>
      </dgm:prSet>
      <dgm:spPr/>
    </dgm:pt>
  </dgm:ptLst>
  <dgm:cxnLst>
    <dgm:cxn modelId="{59CE9114-7C03-4532-B984-10839A81D70E}" type="presOf" srcId="{160B3FC6-9AD0-45D1-A989-9899BD2A8CFE}" destId="{AD1C6E7D-2D22-4926-BD0C-553E0BCAF21E}" srcOrd="0" destOrd="0" presId="urn:microsoft.com/office/officeart/2005/8/layout/default"/>
    <dgm:cxn modelId="{EC599016-857B-4540-BC3A-65D7FA25A1A8}" type="presOf" srcId="{9D0EA966-19B2-43CD-97AD-B000D65AA184}" destId="{781FE782-37C8-47CD-BF3E-AB743398C0C7}" srcOrd="0" destOrd="0" presId="urn:microsoft.com/office/officeart/2005/8/layout/default"/>
    <dgm:cxn modelId="{49CA8D19-F525-497A-8D4C-B3E1DA6557D8}" type="presOf" srcId="{3193B115-6033-4D93-936B-3A1B995CCA23}" destId="{3249F4D5-05C2-4DD9-920A-A7250F7B47B9}" srcOrd="0" destOrd="0" presId="urn:microsoft.com/office/officeart/2005/8/layout/default"/>
    <dgm:cxn modelId="{2EECFA1B-4C5A-4F58-9742-6A84130A3A36}" srcId="{160B3FC6-9AD0-45D1-A989-9899BD2A8CFE}" destId="{4C5CF7B0-85CD-44B3-B018-4AFEFB0EA19A}" srcOrd="2" destOrd="0" parTransId="{F59AAB23-1CE4-47B1-A179-C67137DC3B31}" sibTransId="{E87D476F-D04C-45A8-BEC7-5F3FE72E9718}"/>
    <dgm:cxn modelId="{A6C7B720-AA79-466C-B2E3-49DC5523F325}" srcId="{160B3FC6-9AD0-45D1-A989-9899BD2A8CFE}" destId="{3193B115-6033-4D93-936B-3A1B995CCA23}" srcOrd="1" destOrd="0" parTransId="{4342A572-7FF3-47D0-957C-796CEC73655B}" sibTransId="{6CB0767A-2704-4B86-ACAA-0A3AA343795B}"/>
    <dgm:cxn modelId="{59CD8047-4EF3-4690-B73E-FAF16FFA3173}" srcId="{160B3FC6-9AD0-45D1-A989-9899BD2A8CFE}" destId="{E6C0976C-7C7B-41B0-A5CD-58E3C1498619}" srcOrd="4" destOrd="0" parTransId="{918B275B-5B30-45EF-B195-00BC3E95AA0C}" sibTransId="{996CC631-BFB1-4941-88F9-CA8261828781}"/>
    <dgm:cxn modelId="{75175070-0037-497D-A78F-7DDA591FFDD2}" type="presOf" srcId="{7541E7DF-00DE-4096-955F-710FF9F16EA8}" destId="{6DCC4C37-D843-4141-9318-6E686ADFF248}" srcOrd="0" destOrd="0" presId="urn:microsoft.com/office/officeart/2005/8/layout/default"/>
    <dgm:cxn modelId="{9F1EBB97-7242-48C5-A9D7-39EB3614C85E}" srcId="{160B3FC6-9AD0-45D1-A989-9899BD2A8CFE}" destId="{7541E7DF-00DE-4096-955F-710FF9F16EA8}" srcOrd="5" destOrd="0" parTransId="{E46C0F18-2641-4DB6-8A9D-00E678CF0A4F}" sibTransId="{ED3914BE-DA35-47A3-BDB2-46EF8D530403}"/>
    <dgm:cxn modelId="{385A2F9E-0CEF-4F64-9051-2D4BADA6DC3D}" srcId="{160B3FC6-9AD0-45D1-A989-9899BD2A8CFE}" destId="{9D0EA966-19B2-43CD-97AD-B000D65AA184}" srcOrd="3" destOrd="0" parTransId="{18C017CD-C168-49E5-B4BE-9766ADC9309A}" sibTransId="{0CDB5612-886A-4539-A66F-7E02FC7786DB}"/>
    <dgm:cxn modelId="{3BE605A1-4F41-42E2-9FEF-8C80309685BF}" srcId="{160B3FC6-9AD0-45D1-A989-9899BD2A8CFE}" destId="{D37A895C-1CC0-47A7-852C-3102289E0C75}" srcOrd="0" destOrd="0" parTransId="{00B6A4E8-FC1D-4DD6-9390-5C6A3353629F}" sibTransId="{75CF505D-07EE-4C80-AEFE-EBFB287A59BD}"/>
    <dgm:cxn modelId="{A70A30A1-74D5-4DE1-8996-E3C307FABCC7}" type="presOf" srcId="{4C5CF7B0-85CD-44B3-B018-4AFEFB0EA19A}" destId="{4221F33F-39E2-45AE-A19C-6D8F7DD45687}" srcOrd="0" destOrd="0" presId="urn:microsoft.com/office/officeart/2005/8/layout/default"/>
    <dgm:cxn modelId="{ADFCC3D6-534C-4784-BBCB-F1135851E0CF}" type="presOf" srcId="{D37A895C-1CC0-47A7-852C-3102289E0C75}" destId="{75D4245E-51E1-4CF1-8B0A-8A4C81F6FB0E}" srcOrd="0" destOrd="0" presId="urn:microsoft.com/office/officeart/2005/8/layout/default"/>
    <dgm:cxn modelId="{3A3112D9-88E5-4328-A12F-528AF64EA5B8}" type="presOf" srcId="{E6C0976C-7C7B-41B0-A5CD-58E3C1498619}" destId="{EF158DB5-6463-47D8-AC24-10A6A463EE83}" srcOrd="0" destOrd="0" presId="urn:microsoft.com/office/officeart/2005/8/layout/default"/>
    <dgm:cxn modelId="{FECD7830-20CB-4451-8D53-C6F864D800F5}" type="presParOf" srcId="{AD1C6E7D-2D22-4926-BD0C-553E0BCAF21E}" destId="{75D4245E-51E1-4CF1-8B0A-8A4C81F6FB0E}" srcOrd="0" destOrd="0" presId="urn:microsoft.com/office/officeart/2005/8/layout/default"/>
    <dgm:cxn modelId="{A73F413F-2BFE-4DA1-836A-DA8BBB71FBB0}" type="presParOf" srcId="{AD1C6E7D-2D22-4926-BD0C-553E0BCAF21E}" destId="{803AB295-7946-4D38-8298-D8B15E6A4DFA}" srcOrd="1" destOrd="0" presId="urn:microsoft.com/office/officeart/2005/8/layout/default"/>
    <dgm:cxn modelId="{7F4EA89F-8071-4AC7-A4D4-F31FCC359D05}" type="presParOf" srcId="{AD1C6E7D-2D22-4926-BD0C-553E0BCAF21E}" destId="{3249F4D5-05C2-4DD9-920A-A7250F7B47B9}" srcOrd="2" destOrd="0" presId="urn:microsoft.com/office/officeart/2005/8/layout/default"/>
    <dgm:cxn modelId="{BE6254B8-1D4F-42B3-B739-171ADA4D1A98}" type="presParOf" srcId="{AD1C6E7D-2D22-4926-BD0C-553E0BCAF21E}" destId="{BB22418D-562B-4638-81EE-EF52B1871A9A}" srcOrd="3" destOrd="0" presId="urn:microsoft.com/office/officeart/2005/8/layout/default"/>
    <dgm:cxn modelId="{0D58ED0A-F274-4ED0-B427-4B325F55D683}" type="presParOf" srcId="{AD1C6E7D-2D22-4926-BD0C-553E0BCAF21E}" destId="{4221F33F-39E2-45AE-A19C-6D8F7DD45687}" srcOrd="4" destOrd="0" presId="urn:microsoft.com/office/officeart/2005/8/layout/default"/>
    <dgm:cxn modelId="{49396D29-A096-4DB4-8878-D863A00CA566}" type="presParOf" srcId="{AD1C6E7D-2D22-4926-BD0C-553E0BCAF21E}" destId="{EA46F867-0890-4557-8D16-80152F8AAA13}" srcOrd="5" destOrd="0" presId="urn:microsoft.com/office/officeart/2005/8/layout/default"/>
    <dgm:cxn modelId="{171C04A8-F5B4-492C-B893-8AB28AD2E955}" type="presParOf" srcId="{AD1C6E7D-2D22-4926-BD0C-553E0BCAF21E}" destId="{781FE782-37C8-47CD-BF3E-AB743398C0C7}" srcOrd="6" destOrd="0" presId="urn:microsoft.com/office/officeart/2005/8/layout/default"/>
    <dgm:cxn modelId="{7820102C-4FEE-41FA-964D-FD5793BBDD25}" type="presParOf" srcId="{AD1C6E7D-2D22-4926-BD0C-553E0BCAF21E}" destId="{C8EE6757-1677-4D13-BFED-02F90C134AC8}" srcOrd="7" destOrd="0" presId="urn:microsoft.com/office/officeart/2005/8/layout/default"/>
    <dgm:cxn modelId="{8D83F48C-DB48-4610-BBFF-A274F7F14437}" type="presParOf" srcId="{AD1C6E7D-2D22-4926-BD0C-553E0BCAF21E}" destId="{EF158DB5-6463-47D8-AC24-10A6A463EE83}" srcOrd="8" destOrd="0" presId="urn:microsoft.com/office/officeart/2005/8/layout/default"/>
    <dgm:cxn modelId="{169E2F4B-EA2F-4EA3-BCCE-F6CAFD62C6AC}" type="presParOf" srcId="{AD1C6E7D-2D22-4926-BD0C-553E0BCAF21E}" destId="{8CA81851-47A4-4503-869C-418450A00B27}" srcOrd="9" destOrd="0" presId="urn:microsoft.com/office/officeart/2005/8/layout/default"/>
    <dgm:cxn modelId="{265B9A47-C1CF-43AE-AB52-EA15B267A9A8}" type="presParOf" srcId="{AD1C6E7D-2D22-4926-BD0C-553E0BCAF21E}" destId="{6DCC4C37-D843-4141-9318-6E686ADFF248}"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D4245E-51E1-4CF1-8B0A-8A4C81F6FB0E}">
      <dsp:nvSpPr>
        <dsp:cNvPr id="0" name=""/>
        <dsp:cNvSpPr/>
      </dsp:nvSpPr>
      <dsp:spPr>
        <a:xfrm>
          <a:off x="0" y="47624"/>
          <a:ext cx="2857499" cy="17145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Multi-award-winning projects and members </a:t>
          </a:r>
          <a:endParaRPr lang="en-US" sz="2700" kern="1200"/>
        </a:p>
      </dsp:txBody>
      <dsp:txXfrm>
        <a:off x="0" y="47624"/>
        <a:ext cx="2857499" cy="1714500"/>
      </dsp:txXfrm>
    </dsp:sp>
    <dsp:sp modelId="{3249F4D5-05C2-4DD9-920A-A7250F7B47B9}">
      <dsp:nvSpPr>
        <dsp:cNvPr id="0" name=""/>
        <dsp:cNvSpPr/>
      </dsp:nvSpPr>
      <dsp:spPr>
        <a:xfrm>
          <a:off x="3143250" y="47624"/>
          <a:ext cx="2857499" cy="171450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Housing cafes</a:t>
          </a:r>
          <a:endParaRPr lang="en-US" sz="2700" kern="1200"/>
        </a:p>
      </dsp:txBody>
      <dsp:txXfrm>
        <a:off x="3143250" y="47624"/>
        <a:ext cx="2857499" cy="1714500"/>
      </dsp:txXfrm>
    </dsp:sp>
    <dsp:sp modelId="{4221F33F-39E2-45AE-A19C-6D8F7DD45687}">
      <dsp:nvSpPr>
        <dsp:cNvPr id="0" name=""/>
        <dsp:cNvSpPr/>
      </dsp:nvSpPr>
      <dsp:spPr>
        <a:xfrm>
          <a:off x="6286500" y="47624"/>
          <a:ext cx="2857499" cy="171450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Events</a:t>
          </a:r>
          <a:endParaRPr lang="en-US" sz="2700" kern="1200"/>
        </a:p>
      </dsp:txBody>
      <dsp:txXfrm>
        <a:off x="6286500" y="47624"/>
        <a:ext cx="2857499" cy="1714500"/>
      </dsp:txXfrm>
    </dsp:sp>
    <dsp:sp modelId="{781FE782-37C8-47CD-BF3E-AB743398C0C7}">
      <dsp:nvSpPr>
        <dsp:cNvPr id="0" name=""/>
        <dsp:cNvSpPr/>
      </dsp:nvSpPr>
      <dsp:spPr>
        <a:xfrm>
          <a:off x="0" y="2047875"/>
          <a:ext cx="2857499" cy="171450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Mystery Shopping</a:t>
          </a:r>
          <a:endParaRPr lang="en-US" sz="2700" kern="1200"/>
        </a:p>
      </dsp:txBody>
      <dsp:txXfrm>
        <a:off x="0" y="2047875"/>
        <a:ext cx="2857499" cy="1714500"/>
      </dsp:txXfrm>
    </dsp:sp>
    <dsp:sp modelId="{EF158DB5-6463-47D8-AC24-10A6A463EE83}">
      <dsp:nvSpPr>
        <dsp:cNvPr id="0" name=""/>
        <dsp:cNvSpPr/>
      </dsp:nvSpPr>
      <dsp:spPr>
        <a:xfrm>
          <a:off x="3143250" y="2047874"/>
          <a:ext cx="2857499" cy="171450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Youth Engagement</a:t>
          </a:r>
          <a:endParaRPr lang="en-US" sz="2700" kern="1200"/>
        </a:p>
      </dsp:txBody>
      <dsp:txXfrm>
        <a:off x="3143250" y="2047874"/>
        <a:ext cx="2857499" cy="1714500"/>
      </dsp:txXfrm>
    </dsp:sp>
    <dsp:sp modelId="{6DCC4C37-D843-4141-9318-6E686ADFF248}">
      <dsp:nvSpPr>
        <dsp:cNvPr id="0" name=""/>
        <dsp:cNvSpPr/>
      </dsp:nvSpPr>
      <dsp:spPr>
        <a:xfrm>
          <a:off x="6286500" y="2047874"/>
          <a:ext cx="2857499" cy="171450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GB" sz="2700" kern="1200"/>
            <a:t>Built a network of community contacts to partner with</a:t>
          </a:r>
          <a:endParaRPr lang="en-US" sz="2700" kern="1200"/>
        </a:p>
      </dsp:txBody>
      <dsp:txXfrm>
        <a:off x="6286500" y="2047874"/>
        <a:ext cx="2857499" cy="17145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ED064F-F063-4A5D-B4DE-9E877DDACB28}" type="datetimeFigureOut">
              <a:rPr lang="en-GB" smtClean="0"/>
              <a:t>08/09/2023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C0ACEC-33A8-4D6B-889A-EE0197E199D7}" type="slidenum">
              <a:rPr lang="en-GB" smtClean="0"/>
              <a:t>‹#›</a:t>
            </a:fld>
            <a:endParaRPr lang="en-GB"/>
          </a:p>
        </p:txBody>
      </p:sp>
    </p:spTree>
    <p:extLst>
      <p:ext uri="{BB962C8B-B14F-4D97-AF65-F5344CB8AC3E}">
        <p14:creationId xmlns:p14="http://schemas.microsoft.com/office/powerpoint/2010/main" val="2409966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netralt.org.uk/"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Good morning and thank you all for</a:t>
            </a:r>
            <a:r>
              <a:rPr lang="en-GB" baseline="0" dirty="0"/>
              <a:t> joining us today.  My name is Catherine Coutts and I am here to tell you all about the groups that have made today possible – Northern Tenants Partnership (known as NTP) and North East Tenants Residents and Landlords Together, known as NETRALT.</a:t>
            </a:r>
            <a:endParaRPr lang="en-GB" dirty="0"/>
          </a:p>
        </p:txBody>
      </p:sp>
      <p:sp>
        <p:nvSpPr>
          <p:cNvPr id="4" name="Slide Number Placeholder 3"/>
          <p:cNvSpPr>
            <a:spLocks noGrp="1"/>
          </p:cNvSpPr>
          <p:nvPr>
            <p:ph type="sldNum" sz="quarter" idx="5"/>
          </p:nvPr>
        </p:nvSpPr>
        <p:spPr/>
        <p:txBody>
          <a:bodyPr/>
          <a:lstStyle/>
          <a:p>
            <a:fld id="{6CC0ACEC-33A8-4D6B-889A-EE0197E199D7}" type="slidenum">
              <a:rPr lang="en-GB" smtClean="0"/>
              <a:t>1</a:t>
            </a:fld>
            <a:endParaRPr lang="en-GB"/>
          </a:p>
        </p:txBody>
      </p:sp>
    </p:spTree>
    <p:extLst>
      <p:ext uri="{BB962C8B-B14F-4D97-AF65-F5344CB8AC3E}">
        <p14:creationId xmlns:p14="http://schemas.microsoft.com/office/powerpoint/2010/main" val="10730671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sz="1200" kern="1200" dirty="0">
                <a:solidFill>
                  <a:schemeClr val="tx1"/>
                </a:solidFill>
                <a:effectLst/>
                <a:latin typeface="+mn-lt"/>
                <a:ea typeface="+mn-ea"/>
                <a:cs typeface="+mn-cs"/>
              </a:rPr>
              <a:t>We strive to be as innovative and imaginative as we can, by listening, discussing and actioning ideas that our members and wider network come up with. The beauty of the group is that everyone is equal, everyone is heard, and everyone supports each other – we are all trying to achieve the same aims, no matter which community, which area, landlord or tenant group we identify with. We are free to share ideas as there is no competition between the landlords or tenants – we </a:t>
            </a:r>
            <a:r>
              <a:rPr lang="en-GB" dirty="0"/>
              <a:t>know we can learn from each other and work together. </a:t>
            </a:r>
            <a:r>
              <a:rPr lang="en-GB" sz="1200" kern="1200" dirty="0">
                <a:solidFill>
                  <a:schemeClr val="tx1"/>
                </a:solidFill>
                <a:effectLst/>
                <a:latin typeface="+mn-lt"/>
                <a:ea typeface="+mn-ea"/>
                <a:cs typeface="+mn-cs"/>
              </a:rPr>
              <a:t>There is strength in numbers, and we are so proud of and grateful our tenant volunteers who make so much effort to make the group a success and ensure that our ventures are tenant-led.</a:t>
            </a:r>
          </a:p>
          <a:p>
            <a:endParaRPr lang="en-GB" dirty="0"/>
          </a:p>
          <a:p>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CC0ACEC-33A8-4D6B-889A-EE0197E199D7}" type="slidenum">
              <a:rPr lang="en-GB" smtClean="0"/>
              <a:t>10</a:t>
            </a:fld>
            <a:endParaRPr lang="en-GB"/>
          </a:p>
        </p:txBody>
      </p:sp>
    </p:spTree>
    <p:extLst>
      <p:ext uri="{BB962C8B-B14F-4D97-AF65-F5344CB8AC3E}">
        <p14:creationId xmlns:p14="http://schemas.microsoft.com/office/powerpoint/2010/main" val="6772583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C0ACEC-33A8-4D6B-889A-EE0197E199D7}" type="slidenum">
              <a:rPr lang="en-GB" smtClean="0"/>
              <a:t>11</a:t>
            </a:fld>
            <a:endParaRPr lang="en-GB"/>
          </a:p>
        </p:txBody>
      </p:sp>
    </p:spTree>
    <p:extLst>
      <p:ext uri="{BB962C8B-B14F-4D97-AF65-F5344CB8AC3E}">
        <p14:creationId xmlns:p14="http://schemas.microsoft.com/office/powerpoint/2010/main" val="1195359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CC0ACEC-33A8-4D6B-889A-EE0197E199D7}" type="slidenum">
              <a:rPr lang="en-GB" smtClean="0"/>
              <a:t>12</a:t>
            </a:fld>
            <a:endParaRPr lang="en-GB"/>
          </a:p>
        </p:txBody>
      </p:sp>
    </p:spTree>
    <p:extLst>
      <p:ext uri="{BB962C8B-B14F-4D97-AF65-F5344CB8AC3E}">
        <p14:creationId xmlns:p14="http://schemas.microsoft.com/office/powerpoint/2010/main" val="3125156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15000"/>
              </a:lnSpc>
              <a:spcAft>
                <a:spcPts val="1000"/>
              </a:spcAft>
            </a:pPr>
            <a:r>
              <a:rPr lang="en-GB" sz="1000" dirty="0">
                <a:effectLst/>
                <a:latin typeface="Calibri" panose="020F0502020204030204" pitchFamily="34" charset="0"/>
                <a:ea typeface="Arial Unicode MS"/>
                <a:cs typeface="Arial" panose="020B0604020202020204" pitchFamily="34" charset="0"/>
              </a:rPr>
              <a:t>I think that most people here are already very familiar with this definition of Tenant Participation, but to understand why groups like NETRALT and NTP have come about, lets take a quick </a:t>
            </a:r>
            <a:r>
              <a:rPr lang="en-GB" sz="1000" dirty="0">
                <a:latin typeface="Calibri" panose="020F0502020204030204" pitchFamily="34" charset="0"/>
                <a:ea typeface="Arial Unicode MS"/>
                <a:cs typeface="Arial" panose="020B0604020202020204" pitchFamily="34" charset="0"/>
              </a:rPr>
              <a:t>look at the legislation behind it. </a:t>
            </a:r>
            <a:r>
              <a:rPr lang="en-GB" sz="1000" dirty="0">
                <a:effectLst/>
                <a:latin typeface="Calibri" panose="020F0502020204030204" pitchFamily="34" charset="0"/>
                <a:ea typeface="Arial Unicode MS"/>
                <a:cs typeface="Arial" panose="020B0604020202020204" pitchFamily="34" charset="0"/>
              </a:rPr>
              <a:t>The Housing (Scotland) Act 2001 introduced a requirement that all Registered Social Landlords must have a Tenant Participation Strategy in place, which should be linked to current best practice and reviewed regularly.  The Act set out a clear framework for tenant participation, but also recognised that good practice has an important role to play in ensuring innovative ways for tenant participation are considered.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000" dirty="0">
                <a:effectLst/>
                <a:latin typeface="Calibri" panose="020F0502020204030204" pitchFamily="34" charset="0"/>
                <a:ea typeface="Arial Unicode MS"/>
                <a:cs typeface="Arial" panose="020B0604020202020204" pitchFamily="34" charset="0"/>
              </a:rPr>
              <a:t>The Housing (Scotland) Act 2010,introduced </a:t>
            </a:r>
            <a:r>
              <a:rPr lang="en-GB" sz="1000" i="1" dirty="0">
                <a:effectLst/>
                <a:latin typeface="Calibri" panose="020F0502020204030204" pitchFamily="34" charset="0"/>
                <a:ea typeface="Arial Unicode MS"/>
                <a:cs typeface="Arial" panose="020B0604020202020204" pitchFamily="34" charset="0"/>
              </a:rPr>
              <a:t>regulation and inspection </a:t>
            </a:r>
            <a:r>
              <a:rPr lang="en-GB" sz="1000" dirty="0">
                <a:effectLst/>
                <a:latin typeface="Calibri" panose="020F0502020204030204" pitchFamily="34" charset="0"/>
                <a:ea typeface="Arial Unicode MS"/>
                <a:cs typeface="Arial" panose="020B0604020202020204" pitchFamily="34" charset="0"/>
              </a:rPr>
              <a:t>across all Registered Social Landlords in Scotland, and with that came the introduction of the </a:t>
            </a:r>
            <a:r>
              <a:rPr lang="en-GB" sz="1000" dirty="0" err="1">
                <a:effectLst/>
                <a:latin typeface="Calibri" panose="020F0502020204030204" pitchFamily="34" charset="0"/>
                <a:ea typeface="Arial Unicode MS"/>
                <a:cs typeface="Arial" panose="020B0604020202020204" pitchFamily="34" charset="0"/>
              </a:rPr>
              <a:t>Scottsih</a:t>
            </a:r>
            <a:r>
              <a:rPr lang="en-GB" sz="1000" dirty="0">
                <a:effectLst/>
                <a:latin typeface="Calibri" panose="020F0502020204030204" pitchFamily="34" charset="0"/>
                <a:ea typeface="Arial Unicode MS"/>
                <a:cs typeface="Arial" panose="020B0604020202020204" pitchFamily="34" charset="0"/>
              </a:rPr>
              <a:t> Social Housing Charter. The Charter also sets out the standards and outcomes that landlords are expected to achieve, including tenant participation.  Each year, every social landlord must complete an Annual Return on the Charter (ARC) to the Scottish Housing Regulator, followed by a Charter Performance Report to tenants later in the year.  </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r>
              <a:rPr lang="en-GB" sz="1000" dirty="0">
                <a:effectLst/>
                <a:latin typeface="Calibri" panose="020F0502020204030204" pitchFamily="34" charset="0"/>
                <a:ea typeface="Arial Unicode MS"/>
                <a:cs typeface="Arial" panose="020B0604020202020204" pitchFamily="34" charset="0"/>
              </a:rPr>
              <a:t>So, the purpose of groups like NETRALT and NTP is to support registered social landlords to achieve these goals, and to enable us to provide tenants and residents with opportunities to participate.</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sz="1000" dirty="0"/>
          </a:p>
        </p:txBody>
      </p:sp>
      <p:sp>
        <p:nvSpPr>
          <p:cNvPr id="4" name="Slide Number Placeholder 3"/>
          <p:cNvSpPr>
            <a:spLocks noGrp="1"/>
          </p:cNvSpPr>
          <p:nvPr>
            <p:ph type="sldNum" sz="quarter" idx="5"/>
          </p:nvPr>
        </p:nvSpPr>
        <p:spPr/>
        <p:txBody>
          <a:bodyPr/>
          <a:lstStyle/>
          <a:p>
            <a:fld id="{6CC0ACEC-33A8-4D6B-889A-EE0197E199D7}" type="slidenum">
              <a:rPr lang="en-GB" smtClean="0"/>
              <a:t>2</a:t>
            </a:fld>
            <a:endParaRPr lang="en-GB"/>
          </a:p>
        </p:txBody>
      </p:sp>
    </p:spTree>
    <p:extLst>
      <p:ext uri="{BB962C8B-B14F-4D97-AF65-F5344CB8AC3E}">
        <p14:creationId xmlns:p14="http://schemas.microsoft.com/office/powerpoint/2010/main" val="1669127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u="none" strike="noStrike" kern="1200" dirty="0">
                <a:solidFill>
                  <a:schemeClr val="tx1"/>
                </a:solidFill>
                <a:effectLst/>
                <a:latin typeface="+mn-lt"/>
                <a:ea typeface="+mn-ea"/>
                <a:cs typeface="+mn-cs"/>
                <a:hlinkClick r:id="rId3"/>
              </a:rPr>
              <a:t>North East Tenants Residents and Landlords Together</a:t>
            </a:r>
            <a:r>
              <a:rPr lang="en-GB" sz="1200" kern="1200" dirty="0">
                <a:solidFill>
                  <a:schemeClr val="tx1"/>
                </a:solidFill>
                <a:effectLst/>
                <a:latin typeface="+mn-lt"/>
                <a:ea typeface="+mn-ea"/>
                <a:cs typeface="+mn-cs"/>
              </a:rPr>
              <a:t> (NETRALT) is a recognised tenant participation group. As</a:t>
            </a:r>
            <a:r>
              <a:rPr lang="en-GB" sz="1200" kern="1200" baseline="0" dirty="0">
                <a:solidFill>
                  <a:schemeClr val="tx1"/>
                </a:solidFill>
                <a:effectLst/>
                <a:latin typeface="+mn-lt"/>
                <a:ea typeface="+mn-ea"/>
                <a:cs typeface="+mn-cs"/>
              </a:rPr>
              <a:t> our name suggests,  members are </a:t>
            </a:r>
            <a:r>
              <a:rPr lang="en-GB" sz="1200" kern="1200" dirty="0">
                <a:solidFill>
                  <a:schemeClr val="tx1"/>
                </a:solidFill>
                <a:effectLst/>
                <a:latin typeface="+mn-lt"/>
                <a:ea typeface="+mn-ea"/>
                <a:cs typeface="+mn-cs"/>
              </a:rPr>
              <a:t>tenants, residents and staff from social housing landlords and the group provides a platform to share good practice, offer best value and encourage and support its members, all with the overall aim of promoting and supporting tenant participation.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a diverse membership in terms of geographic locations, rural and urban settings and  housing types like general needs, amenity, homes for older people -  independent living, sheltered and very sheltered schemes all included.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have 3 local authorities – Aberdeen City Council, Aberdeenshire Council and Moray Council.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And we have Castlehill, Grampian, </a:t>
            </a:r>
            <a:r>
              <a:rPr lang="en-GB" dirty="0" err="1"/>
              <a:t>Langstane</a:t>
            </a:r>
            <a:r>
              <a:rPr lang="en-GB" dirty="0"/>
              <a:t> Housing Associations, and Osprey and Blackwood Homes.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 meet every 6 weeks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Traditionally we always met in person and had a rota as to </a:t>
            </a:r>
            <a:r>
              <a:rPr lang="en-GB" dirty="0" err="1"/>
              <a:t>wich</a:t>
            </a:r>
            <a:r>
              <a:rPr lang="en-GB" dirty="0"/>
              <a:t> landlord’s office would be the venue for each meeting – we did this to try to make it more fair in terms of  distance, travel time and accessibility.  When lockdown happened, we had a head start as we had already been using on online platform called Basecamp to communicate between meetings for some years, and we started holding online meetings on Zoom, which our tenant members told us was much easier to use than Teams (which is what many landlords were using).  Now that social distancing restrictions are no more, we have the best of both worlds and do hybrid style meetings.  This gives members the choice of how they wish to attend and means that we are able to welcome tenants and residents who are not online.</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6CC0ACEC-33A8-4D6B-889A-EE0197E199D7}" type="slidenum">
              <a:rPr lang="en-GB" smtClean="0"/>
              <a:t>3</a:t>
            </a:fld>
            <a:endParaRPr lang="en-GB" dirty="0"/>
          </a:p>
        </p:txBody>
      </p:sp>
    </p:spTree>
    <p:extLst>
      <p:ext uri="{BB962C8B-B14F-4D97-AF65-F5344CB8AC3E}">
        <p14:creationId xmlns:p14="http://schemas.microsoft.com/office/powerpoint/2010/main" val="9507976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at Northern Tenants Partnership.  This group was created over lockdown to connect tenants and landlords to enable them to carry out tenant participation activities online, when social distancing restrictions made in person meetings and events impossible. </a:t>
            </a:r>
          </a:p>
          <a:p>
            <a:endParaRPr lang="en-GB" dirty="0"/>
          </a:p>
          <a:p>
            <a:r>
              <a:rPr lang="en-GB" dirty="0"/>
              <a:t>It covers a vast geographic area, including the Highlands and Islands, the Inner and Outer Hebrides, Moray, Orkney and Shetland., so you can see straight away the benefit of meeting online in terms of travel time and cost!</a:t>
            </a:r>
          </a:p>
          <a:p>
            <a:endParaRPr lang="en-GB" dirty="0"/>
          </a:p>
          <a:p>
            <a:r>
              <a:rPr lang="en-GB" dirty="0"/>
              <a:t>Northern Tenants Partnership has the same objectives as NETRALT and we are really happy to be able to share what NETRALT has done, and why – as we like to say in the tenant participation world, there is no need to reinvent the wheel, we are all trying to do the best we can so lets share good practice and support each other to do this.</a:t>
            </a:r>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6CC0ACEC-33A8-4D6B-889A-EE0197E199D7}" type="slidenum">
              <a:rPr lang="en-GB" smtClean="0"/>
              <a:t>4</a:t>
            </a:fld>
            <a:endParaRPr lang="en-GB"/>
          </a:p>
        </p:txBody>
      </p:sp>
    </p:spTree>
    <p:extLst>
      <p:ext uri="{BB962C8B-B14F-4D97-AF65-F5344CB8AC3E}">
        <p14:creationId xmlns:p14="http://schemas.microsoft.com/office/powerpoint/2010/main" val="530513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know </a:t>
            </a:r>
            <a:r>
              <a:rPr lang="en-GB" i="1" dirty="0"/>
              <a:t>why </a:t>
            </a:r>
            <a:r>
              <a:rPr lang="en-GB" dirty="0"/>
              <a:t>NETRALT started back in 2011 – we know the legal framework behind it, we know about being accountable to tenants via the Scottish Social Housing Charter, and we know that everyone is trying to achieve the same goals.</a:t>
            </a:r>
          </a:p>
          <a:p>
            <a:r>
              <a:rPr lang="en-GB" dirty="0"/>
              <a:t>Everyone trying to achieve the same goals</a:t>
            </a:r>
          </a:p>
          <a:p>
            <a:endParaRPr lang="en-GB" dirty="0"/>
          </a:p>
          <a:p>
            <a:r>
              <a:rPr lang="en-GB" dirty="0"/>
              <a:t>Lets take a look at how we put this into practice. We realised that as well as having a constitution, we needed a framework to structure how we would do things. We wanted to have clear objectives to work towards, making sure that the activities we were doing are relevant and reflect good practice and current legislation. </a:t>
            </a:r>
          </a:p>
          <a:p>
            <a:endParaRPr lang="en-GB" dirty="0"/>
          </a:p>
          <a:p>
            <a:pPr algn="l"/>
            <a:r>
              <a:rPr lang="en-GB" sz="1000" dirty="0">
                <a:effectLst/>
                <a:latin typeface="Calibri" panose="020F0502020204030204" pitchFamily="34" charset="0"/>
                <a:ea typeface="Calibri" panose="020F0502020204030204" pitchFamily="34" charset="0"/>
                <a:cs typeface="Times New Roman" panose="02020603050405020304" pitchFamily="18" charset="0"/>
              </a:rPr>
              <a:t>NETRALT developed this strategy by holding a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ketso</a:t>
            </a:r>
            <a:r>
              <a:rPr lang="en-GB" sz="1000" dirty="0">
                <a:effectLst/>
                <a:latin typeface="Calibri" panose="020F0502020204030204" pitchFamily="34" charset="0"/>
                <a:ea typeface="Calibri" panose="020F0502020204030204" pitchFamily="34" charset="0"/>
                <a:cs typeface="Times New Roman" panose="02020603050405020304" pitchFamily="18" charset="0"/>
              </a:rPr>
              <a:t> session. I’ll try to explain the </a:t>
            </a:r>
            <a:r>
              <a:rPr lang="en-GB" sz="1000" dirty="0" err="1">
                <a:effectLst/>
                <a:latin typeface="Calibri" panose="020F0502020204030204" pitchFamily="34" charset="0"/>
                <a:ea typeface="Calibri" panose="020F0502020204030204" pitchFamily="34" charset="0"/>
                <a:cs typeface="Times New Roman" panose="02020603050405020304" pitchFamily="18" charset="0"/>
              </a:rPr>
              <a:t>Ketso</a:t>
            </a:r>
            <a:r>
              <a:rPr lang="en-GB" sz="1000" dirty="0">
                <a:effectLst/>
                <a:latin typeface="Calibri" panose="020F0502020204030204" pitchFamily="34" charset="0"/>
                <a:ea typeface="Calibri" panose="020F0502020204030204" pitchFamily="34" charset="0"/>
                <a:cs typeface="Times New Roman" panose="02020603050405020304" pitchFamily="18" charset="0"/>
              </a:rPr>
              <a:t> technique a bit – it’s a </a:t>
            </a:r>
            <a:r>
              <a:rPr lang="en-GB" sz="1200" dirty="0">
                <a:effectLst/>
                <a:latin typeface="Calibri" panose="020F0502020204030204" pitchFamily="34" charset="0"/>
                <a:ea typeface="Calibri" panose="020F0502020204030204" pitchFamily="34" charset="0"/>
                <a:cs typeface="Times New Roman" panose="02020603050405020304" pitchFamily="18" charset="0"/>
              </a:rPr>
              <a:t>tried and tested, creative way to facilitate and record ideas, and it enabled </a:t>
            </a:r>
            <a:r>
              <a:rPr lang="en-GB" dirty="0">
                <a:latin typeface="Calibri" panose="020F0502020204030204" pitchFamily="34" charset="0"/>
                <a:ea typeface="Calibri" panose="020F0502020204030204" pitchFamily="34" charset="0"/>
                <a:cs typeface="Times New Roman" panose="02020603050405020304" pitchFamily="18" charset="0"/>
              </a:rPr>
              <a:t>us to </a:t>
            </a:r>
            <a:r>
              <a:rPr lang="en-GB" sz="1200" dirty="0">
                <a:effectLst/>
                <a:latin typeface="Calibri" panose="020F0502020204030204" pitchFamily="34" charset="0"/>
                <a:ea typeface="Calibri" panose="020F0502020204030204" pitchFamily="34" charset="0"/>
                <a:cs typeface="Times New Roman" panose="02020603050405020304" pitchFamily="18" charset="0"/>
              </a:rPr>
              <a:t>ensure that every participant’s views were heard. </a:t>
            </a:r>
            <a:r>
              <a:rPr lang="en-GB" sz="1200" b="0" i="0" dirty="0">
                <a:solidFill>
                  <a:srgbClr val="4D5156"/>
                </a:solidFill>
                <a:effectLst/>
                <a:latin typeface="Google Sans"/>
              </a:rPr>
              <a:t>It is a visual tool which can help different groups of people engage in proper dialogue and develop creative solutions together. So if you imagine </a:t>
            </a:r>
            <a:r>
              <a:rPr lang="en-GB" sz="1200" b="0" i="0" dirty="0">
                <a:solidFill>
                  <a:srgbClr val="040C28"/>
                </a:solidFill>
                <a:effectLst/>
                <a:latin typeface="Google Sans"/>
              </a:rPr>
              <a:t>a creating an image of a "tree" with its trunk representing the main topic or question</a:t>
            </a:r>
            <a:r>
              <a:rPr lang="en-GB" dirty="0">
                <a:solidFill>
                  <a:srgbClr val="4D5156"/>
                </a:solidFill>
                <a:latin typeface="Google Sans"/>
              </a:rPr>
              <a:t>, and ideas branching out, with detail added as leaves, that is </a:t>
            </a:r>
            <a:r>
              <a:rPr lang="en-GB" dirty="0" err="1">
                <a:solidFill>
                  <a:srgbClr val="4D5156"/>
                </a:solidFill>
                <a:latin typeface="Google Sans"/>
              </a:rPr>
              <a:t>Ketso</a:t>
            </a:r>
            <a:r>
              <a:rPr lang="en-GB" dirty="0">
                <a:solidFill>
                  <a:srgbClr val="4D5156"/>
                </a:solidFill>
                <a:latin typeface="Google Sans"/>
              </a:rPr>
              <a:t>.</a:t>
            </a:r>
          </a:p>
          <a:p>
            <a:pPr algn="l"/>
            <a:endParaRPr lang="en-GB" sz="1200" b="0" i="0" dirty="0">
              <a:solidFill>
                <a:srgbClr val="202124"/>
              </a:solidFill>
              <a:effectLst/>
              <a:latin typeface="arial" panose="020B0604020202020204" pitchFamily="34" charset="0"/>
            </a:endParaRPr>
          </a:p>
          <a:p>
            <a:pPr algn="just">
              <a:lnSpc>
                <a:spcPct val="115000"/>
              </a:lnSpc>
              <a:spcAft>
                <a:spcPts val="1000"/>
              </a:spcAft>
            </a:pPr>
            <a:r>
              <a:rPr lang="en-GB" sz="1000" dirty="0">
                <a:effectLst/>
                <a:latin typeface="Calibri" panose="020F0502020204030204" pitchFamily="34" charset="0"/>
                <a:ea typeface="Calibri" panose="020F0502020204030204" pitchFamily="34" charset="0"/>
                <a:cs typeface="Times New Roman" panose="02020603050405020304" pitchFamily="18" charset="0"/>
              </a:rPr>
              <a:t>That session formed the basis of our strategy.  </a:t>
            </a:r>
          </a:p>
          <a:p>
            <a:pPr algn="just">
              <a:lnSpc>
                <a:spcPct val="115000"/>
              </a:lnSpc>
              <a:spcAft>
                <a:spcPts val="1000"/>
              </a:spcAft>
            </a:pPr>
            <a:r>
              <a:rPr lang="en-GB" sz="1000" dirty="0">
                <a:latin typeface="Calibri" panose="020F0502020204030204" pitchFamily="34" charset="0"/>
                <a:ea typeface="Calibri" panose="020F0502020204030204" pitchFamily="34" charset="0"/>
                <a:cs typeface="Times New Roman" panose="02020603050405020304" pitchFamily="18" charset="0"/>
              </a:rPr>
              <a:t>I don’t have time today to go into the strategy in </a:t>
            </a:r>
            <a:r>
              <a:rPr lang="en-GB" sz="1000" dirty="0" err="1">
                <a:latin typeface="Calibri" panose="020F0502020204030204" pitchFamily="34" charset="0"/>
                <a:ea typeface="Calibri" panose="020F0502020204030204" pitchFamily="34" charset="0"/>
                <a:cs typeface="Times New Roman" panose="02020603050405020304" pitchFamily="18" charset="0"/>
              </a:rPr>
              <a:t>detais</a:t>
            </a:r>
            <a:r>
              <a:rPr lang="en-GB" sz="1000" dirty="0">
                <a:latin typeface="Calibri" panose="020F0502020204030204" pitchFamily="34" charset="0"/>
                <a:ea typeface="Calibri" panose="020F0502020204030204" pitchFamily="34" charset="0"/>
                <a:cs typeface="Times New Roman" panose="02020603050405020304" pitchFamily="18" charset="0"/>
              </a:rPr>
              <a:t>, but the next slides show it in action.</a:t>
            </a:r>
            <a:endParaRPr lang="en-GB" sz="10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1000"/>
              </a:spcAft>
            </a:pPr>
            <a:endParaRPr lang="en-GB" sz="1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CC0ACEC-33A8-4D6B-889A-EE0197E199D7}" type="slidenum">
              <a:rPr lang="en-GB" smtClean="0"/>
              <a:t>5</a:t>
            </a:fld>
            <a:endParaRPr lang="en-GB"/>
          </a:p>
        </p:txBody>
      </p:sp>
    </p:spTree>
    <p:extLst>
      <p:ext uri="{BB962C8B-B14F-4D97-AF65-F5344CB8AC3E}">
        <p14:creationId xmlns:p14="http://schemas.microsoft.com/office/powerpoint/2010/main" val="4543342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a brief summary of the type of activities we do</a:t>
            </a:r>
          </a:p>
          <a:p>
            <a:endParaRPr lang="en-GB" dirty="0"/>
          </a:p>
          <a:p>
            <a:r>
              <a:rPr lang="en-GB" dirty="0"/>
              <a:t>some of you may have heard of housing cafes? Well, it was NETRALT who started them many years ago now!</a:t>
            </a:r>
          </a:p>
          <a:p>
            <a:endParaRPr lang="en-GB" dirty="0"/>
          </a:p>
          <a:p>
            <a:r>
              <a:rPr lang="en-GB" dirty="0"/>
              <a:t>We are delighted to have received national recognition for several of our partnership projects, including mystery shopping and youth engagement, which you’ll hear about later on today.  </a:t>
            </a:r>
          </a:p>
          <a:p>
            <a:endParaRPr lang="en-GB" dirty="0"/>
          </a:p>
          <a:p>
            <a:r>
              <a:rPr lang="en-GB" dirty="0"/>
              <a:t>I’ll tell you a wee bit about some of our events</a:t>
            </a:r>
          </a:p>
        </p:txBody>
      </p:sp>
      <p:sp>
        <p:nvSpPr>
          <p:cNvPr id="4" name="Slide Number Placeholder 3"/>
          <p:cNvSpPr>
            <a:spLocks noGrp="1"/>
          </p:cNvSpPr>
          <p:nvPr>
            <p:ph type="sldNum" sz="quarter" idx="5"/>
          </p:nvPr>
        </p:nvSpPr>
        <p:spPr/>
        <p:txBody>
          <a:bodyPr/>
          <a:lstStyle/>
          <a:p>
            <a:fld id="{6CC0ACEC-33A8-4D6B-889A-EE0197E199D7}" type="slidenum">
              <a:rPr lang="en-GB" smtClean="0"/>
              <a:t>6</a:t>
            </a:fld>
            <a:endParaRPr lang="en-GB"/>
          </a:p>
        </p:txBody>
      </p:sp>
    </p:spTree>
    <p:extLst>
      <p:ext uri="{BB962C8B-B14F-4D97-AF65-F5344CB8AC3E}">
        <p14:creationId xmlns:p14="http://schemas.microsoft.com/office/powerpoint/2010/main" val="2519454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want to get spread the word about Tenant Participation to as many people as possible.  Our members have their own newsletters and websites, and these are great, but they don’t reach everyone so we team up and do it via NETRALT. We used to do create our own events and although these were good, we found them very resource-heavy – they take a huge amount of time to organise, and didn’t always have as much footfall as we would have liked.  So now we team up with our community partners and whenever they have an event or an open day, we simply book a stall, turn up and speak to as many people as we can, rather than focusing on the logistics of running these events. We have managed quite a  few this summer and have made more connections with people and community groups so </a:t>
            </a:r>
            <a:r>
              <a:rPr lang="en-GB" dirty="0" err="1"/>
              <a:t>agin</a:t>
            </a:r>
            <a:r>
              <a:rPr lang="en-GB" dirty="0"/>
              <a:t> we are able to reach out to as many people as possible and again expand our horizons for future partnerships. </a:t>
            </a:r>
          </a:p>
          <a:p>
            <a:endParaRPr lang="en-GB" dirty="0"/>
          </a:p>
          <a:p>
            <a:r>
              <a:rPr lang="en-GB" dirty="0"/>
              <a:t> The photos on this slide are of an event we went to at </a:t>
            </a:r>
            <a:r>
              <a:rPr lang="en-GB" dirty="0" err="1"/>
              <a:t>Inchgarth</a:t>
            </a:r>
            <a:r>
              <a:rPr lang="en-GB" dirty="0"/>
              <a:t> Community Centre in </a:t>
            </a:r>
            <a:r>
              <a:rPr lang="en-GB" dirty="0" err="1"/>
              <a:t>Garthdee</a:t>
            </a:r>
            <a:r>
              <a:rPr lang="en-GB" dirty="0"/>
              <a:t> – as you can see it was really well attended and busy .</a:t>
            </a:r>
          </a:p>
        </p:txBody>
      </p:sp>
      <p:sp>
        <p:nvSpPr>
          <p:cNvPr id="4" name="Slide Number Placeholder 3"/>
          <p:cNvSpPr>
            <a:spLocks noGrp="1"/>
          </p:cNvSpPr>
          <p:nvPr>
            <p:ph type="sldNum" sz="quarter" idx="5"/>
          </p:nvPr>
        </p:nvSpPr>
        <p:spPr/>
        <p:txBody>
          <a:bodyPr/>
          <a:lstStyle/>
          <a:p>
            <a:fld id="{6CC0ACEC-33A8-4D6B-889A-EE0197E199D7}" type="slidenum">
              <a:rPr lang="en-GB" smtClean="0"/>
              <a:t>7</a:t>
            </a:fld>
            <a:endParaRPr lang="en-GB"/>
          </a:p>
        </p:txBody>
      </p:sp>
    </p:spTree>
    <p:extLst>
      <p:ext uri="{BB962C8B-B14F-4D97-AF65-F5344CB8AC3E}">
        <p14:creationId xmlns:p14="http://schemas.microsoft.com/office/powerpoint/2010/main" val="23483301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some photo of another community event in the Cowdray hall in Aberdeen, which was really worthwhile going to and also a lot of fun. But the best thing was we just turned up and concentrated on promoting NETRALT and chatting to people about tenant participation and housing.</a:t>
            </a:r>
          </a:p>
        </p:txBody>
      </p:sp>
      <p:sp>
        <p:nvSpPr>
          <p:cNvPr id="4" name="Slide Number Placeholder 3"/>
          <p:cNvSpPr>
            <a:spLocks noGrp="1"/>
          </p:cNvSpPr>
          <p:nvPr>
            <p:ph type="sldNum" sz="quarter" idx="5"/>
          </p:nvPr>
        </p:nvSpPr>
        <p:spPr/>
        <p:txBody>
          <a:bodyPr/>
          <a:lstStyle/>
          <a:p>
            <a:fld id="{6CC0ACEC-33A8-4D6B-889A-EE0197E199D7}" type="slidenum">
              <a:rPr lang="en-GB" smtClean="0"/>
              <a:t>8</a:t>
            </a:fld>
            <a:endParaRPr lang="en-GB"/>
          </a:p>
        </p:txBody>
      </p:sp>
    </p:spTree>
    <p:extLst>
      <p:ext uri="{BB962C8B-B14F-4D97-AF65-F5344CB8AC3E}">
        <p14:creationId xmlns:p14="http://schemas.microsoft.com/office/powerpoint/2010/main" val="36922241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work in partnership within the group a lot, the photos here are of us teaming up to do a community clean up at a shared scheme. Our members can also join each others roadshows and events, attend each other scheme inspections or team up to do community walkabouts, and we also share each others policies and strategies when we are looking at examples of good practice when we do reviews.</a:t>
            </a:r>
          </a:p>
        </p:txBody>
      </p:sp>
      <p:sp>
        <p:nvSpPr>
          <p:cNvPr id="4" name="Slide Number Placeholder 3"/>
          <p:cNvSpPr>
            <a:spLocks noGrp="1"/>
          </p:cNvSpPr>
          <p:nvPr>
            <p:ph type="sldNum" sz="quarter" idx="5"/>
          </p:nvPr>
        </p:nvSpPr>
        <p:spPr/>
        <p:txBody>
          <a:bodyPr/>
          <a:lstStyle/>
          <a:p>
            <a:fld id="{6CC0ACEC-33A8-4D6B-889A-EE0197E199D7}" type="slidenum">
              <a:rPr lang="en-GB" smtClean="0"/>
              <a:t>9</a:t>
            </a:fld>
            <a:endParaRPr lang="en-GB"/>
          </a:p>
        </p:txBody>
      </p:sp>
    </p:spTree>
    <p:extLst>
      <p:ext uri="{BB962C8B-B14F-4D97-AF65-F5344CB8AC3E}">
        <p14:creationId xmlns:p14="http://schemas.microsoft.com/office/powerpoint/2010/main" val="554000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9EA1E-98C4-4A2E-AAC3-800E357DC9FE}"/>
              </a:ext>
            </a:extLst>
          </p:cNvPr>
          <p:cNvSpPr>
            <a:spLocks noGrp="1"/>
          </p:cNvSpPr>
          <p:nvPr>
            <p:ph type="ctrTitle"/>
          </p:nvPr>
        </p:nvSpPr>
        <p:spPr>
          <a:xfrm>
            <a:off x="1517904" y="1517904"/>
            <a:ext cx="9144000" cy="2798064"/>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9A96B1FA-5AE6-4D57-B37B-4AA0216007F8}"/>
              </a:ext>
            </a:extLst>
          </p:cNvPr>
          <p:cNvSpPr>
            <a:spLocks noGrp="1"/>
          </p:cNvSpPr>
          <p:nvPr>
            <p:ph type="subTitle" idx="1"/>
          </p:nvPr>
        </p:nvSpPr>
        <p:spPr>
          <a:xfrm>
            <a:off x="1517904" y="4572000"/>
            <a:ext cx="9144000" cy="1527048"/>
          </a:xfr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a:extLst>
              <a:ext uri="{FF2B5EF4-FFF2-40B4-BE49-F238E27FC236}">
                <a16:creationId xmlns:a16="http://schemas.microsoft.com/office/drawing/2014/main" id="{01F49B66-DBC3-45EE-A6E1-DE10A6C186C8}"/>
              </a:ext>
            </a:extLst>
          </p:cNvPr>
          <p:cNvSpPr>
            <a:spLocks noGrp="1"/>
          </p:cNvSpPr>
          <p:nvPr>
            <p:ph type="dt" sz="half" idx="10"/>
          </p:nvPr>
        </p:nvSpPr>
        <p:spPr/>
        <p:txBody>
          <a:bodyPr/>
          <a:lstStyle/>
          <a:p>
            <a:pPr algn="r"/>
            <a:fld id="{3F9AFA87-1417-4992-ABD9-27C3BC8CC883}" type="datetimeFigureOut">
              <a:rPr lang="en-US" smtClean="0"/>
              <a:pPr algn="r"/>
              <a:t>9/8/2023</a:t>
            </a:fld>
            <a:endParaRPr lang="en-US" dirty="0"/>
          </a:p>
        </p:txBody>
      </p:sp>
      <p:sp>
        <p:nvSpPr>
          <p:cNvPr id="8" name="Footer Placeholder 7">
            <a:extLst>
              <a:ext uri="{FF2B5EF4-FFF2-40B4-BE49-F238E27FC236}">
                <a16:creationId xmlns:a16="http://schemas.microsoft.com/office/drawing/2014/main" id="{241085F0-1967-4B4F-9824-58E9F2E05125}"/>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40AEDEE5-31B5-4868-8C16-47FF43E276A4}"/>
              </a:ext>
            </a:extLst>
          </p:cNvPr>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475023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F9454-6F74-46A8-B299-4AF451BFB928}"/>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6F55CA9-A0BD-4609-9307-BAF987B262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25E4293-851E-4FA2-BFF2-B646A42369DE}"/>
              </a:ext>
            </a:extLst>
          </p:cNvPr>
          <p:cNvSpPr>
            <a:spLocks noGrp="1"/>
          </p:cNvSpPr>
          <p:nvPr>
            <p:ph type="dt" sz="half" idx="10"/>
          </p:nvPr>
        </p:nvSpPr>
        <p:spPr/>
        <p:txBody>
          <a:bodyPr/>
          <a:lstStyle/>
          <a:p>
            <a:fld id="{3F9AFA87-1417-4992-ABD9-27C3BC8CC883}" type="datetimeFigureOut">
              <a:rPr lang="en-US" smtClean="0"/>
              <a:t>9/8/2023</a:t>
            </a:fld>
            <a:endParaRPr lang="en-US"/>
          </a:p>
        </p:txBody>
      </p:sp>
      <p:sp>
        <p:nvSpPr>
          <p:cNvPr id="5" name="Footer Placeholder 4">
            <a:extLst>
              <a:ext uri="{FF2B5EF4-FFF2-40B4-BE49-F238E27FC236}">
                <a16:creationId xmlns:a16="http://schemas.microsoft.com/office/drawing/2014/main" id="{59A907F5-F26D-4A91-8D70-AB54F8B43D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ACBD8-D942-449E-A2B8-358CD1365C0A}"/>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900724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A50897-0C2E-420B-9A38-A8D5C1D72786}"/>
              </a:ext>
            </a:extLst>
          </p:cNvPr>
          <p:cNvSpPr>
            <a:spLocks noGrp="1"/>
          </p:cNvSpPr>
          <p:nvPr>
            <p:ph type="title" orient="vert"/>
          </p:nvPr>
        </p:nvSpPr>
        <p:spPr>
          <a:xfrm>
            <a:off x="8450317" y="1517904"/>
            <a:ext cx="2220731" cy="4546786"/>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6EDB2173-32A5-4677-A08F-DAB8FD430D1A}"/>
              </a:ext>
            </a:extLst>
          </p:cNvPr>
          <p:cNvSpPr>
            <a:spLocks noGrp="1"/>
          </p:cNvSpPr>
          <p:nvPr>
            <p:ph type="body" orient="vert" idx="1"/>
          </p:nvPr>
        </p:nvSpPr>
        <p:spPr>
          <a:xfrm>
            <a:off x="1517904" y="1517904"/>
            <a:ext cx="6562553" cy="454678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B124D-B801-4A6A-9DAF-EBC1B98FE4F7}"/>
              </a:ext>
            </a:extLst>
          </p:cNvPr>
          <p:cNvSpPr>
            <a:spLocks noGrp="1"/>
          </p:cNvSpPr>
          <p:nvPr>
            <p:ph type="dt" sz="half" idx="10"/>
          </p:nvPr>
        </p:nvSpPr>
        <p:spPr/>
        <p:txBody>
          <a:bodyPr/>
          <a:lstStyle/>
          <a:p>
            <a:fld id="{3F9AFA87-1417-4992-ABD9-27C3BC8CC883}" type="datetimeFigureOut">
              <a:rPr lang="en-US" smtClean="0"/>
              <a:t>9/8/2023</a:t>
            </a:fld>
            <a:endParaRPr lang="en-US"/>
          </a:p>
        </p:txBody>
      </p:sp>
      <p:sp>
        <p:nvSpPr>
          <p:cNvPr id="5" name="Footer Placeholder 4">
            <a:extLst>
              <a:ext uri="{FF2B5EF4-FFF2-40B4-BE49-F238E27FC236}">
                <a16:creationId xmlns:a16="http://schemas.microsoft.com/office/drawing/2014/main" id="{A8DAF8DF-2544-45A5-B62B-BB7948FCCA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AC232D-131E-4BE6-8E2E-BAF5A30846D6}"/>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186329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C5BB2-C09C-49B0-BAFA-DE1801CD3E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3A47C21-944D-47FE-9519-A2551883711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7CE36D-6B7B-4D5E-831E-34A4286D6E6A}"/>
              </a:ext>
            </a:extLst>
          </p:cNvPr>
          <p:cNvSpPr>
            <a:spLocks noGrp="1"/>
          </p:cNvSpPr>
          <p:nvPr>
            <p:ph type="dt" sz="half" idx="10"/>
          </p:nvPr>
        </p:nvSpPr>
        <p:spPr/>
        <p:txBody>
          <a:bodyPr/>
          <a:lstStyle/>
          <a:p>
            <a:fld id="{3F9AFA87-1417-4992-ABD9-27C3BC8CC883}" type="datetimeFigureOut">
              <a:rPr lang="en-US" smtClean="0"/>
              <a:t>9/8/2023</a:t>
            </a:fld>
            <a:endParaRPr lang="en-US"/>
          </a:p>
        </p:txBody>
      </p:sp>
      <p:sp>
        <p:nvSpPr>
          <p:cNvPr id="5" name="Footer Placeholder 4">
            <a:extLst>
              <a:ext uri="{FF2B5EF4-FFF2-40B4-BE49-F238E27FC236}">
                <a16:creationId xmlns:a16="http://schemas.microsoft.com/office/drawing/2014/main" id="{BA2AD668-6E19-425C-88F7-AF4220662C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905C53-CF7C-4936-9E35-1BEBD683626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52512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46C78-A717-4E1F-A742-FD5AECA03B4B}"/>
              </a:ext>
            </a:extLst>
          </p:cNvPr>
          <p:cNvSpPr>
            <a:spLocks noGrp="1"/>
          </p:cNvSpPr>
          <p:nvPr>
            <p:ph type="title"/>
          </p:nvPr>
        </p:nvSpPr>
        <p:spPr>
          <a:xfrm>
            <a:off x="1517904" y="1517904"/>
            <a:ext cx="9144000" cy="2852737"/>
          </a:xfrm>
        </p:spPr>
        <p:txBody>
          <a:bodyPr anchor="b"/>
          <a:lstStyle>
            <a:lvl1pPr>
              <a:defRPr sz="6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A1270D-CCAE-4437-A0C0-052D111DFC80}"/>
              </a:ext>
            </a:extLst>
          </p:cNvPr>
          <p:cNvSpPr>
            <a:spLocks noGrp="1"/>
          </p:cNvSpPr>
          <p:nvPr>
            <p:ph type="body" idx="1"/>
          </p:nvPr>
        </p:nvSpPr>
        <p:spPr>
          <a:xfrm>
            <a:off x="1517904" y="4572000"/>
            <a:ext cx="91440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9F006A-7EEE-4DB0-8F92-D34C0D46C38E}"/>
              </a:ext>
            </a:extLst>
          </p:cNvPr>
          <p:cNvSpPr>
            <a:spLocks noGrp="1"/>
          </p:cNvSpPr>
          <p:nvPr>
            <p:ph type="dt" sz="half" idx="10"/>
          </p:nvPr>
        </p:nvSpPr>
        <p:spPr/>
        <p:txBody>
          <a:bodyPr/>
          <a:lstStyle/>
          <a:p>
            <a:fld id="{3F9AFA87-1417-4992-ABD9-27C3BC8CC883}" type="datetimeFigureOut">
              <a:rPr lang="en-US" smtClean="0"/>
              <a:t>9/8/2023</a:t>
            </a:fld>
            <a:endParaRPr lang="en-US"/>
          </a:p>
        </p:txBody>
      </p:sp>
      <p:sp>
        <p:nvSpPr>
          <p:cNvPr id="5" name="Footer Placeholder 4">
            <a:extLst>
              <a:ext uri="{FF2B5EF4-FFF2-40B4-BE49-F238E27FC236}">
                <a16:creationId xmlns:a16="http://schemas.microsoft.com/office/drawing/2014/main" id="{FDA3F2ED-2B0E-44A9-8603-286CA0634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4D801C-6B4E-40B6-9D6E-558192264D2E}"/>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80091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446AA-9418-4C3E-901B-8E2806122E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5997482-2CA6-4707-976E-6FD4B57BFE66}"/>
              </a:ext>
            </a:extLst>
          </p:cNvPr>
          <p:cNvSpPr>
            <a:spLocks noGrp="1"/>
          </p:cNvSpPr>
          <p:nvPr>
            <p:ph sz="half" idx="1"/>
          </p:nvPr>
        </p:nvSpPr>
        <p:spPr>
          <a:xfrm>
            <a:off x="1517904"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909652-DD12-479C-B639-9452CBA8C019}"/>
              </a:ext>
            </a:extLst>
          </p:cNvPr>
          <p:cNvSpPr>
            <a:spLocks noGrp="1"/>
          </p:cNvSpPr>
          <p:nvPr>
            <p:ph sz="half" idx="2"/>
          </p:nvPr>
        </p:nvSpPr>
        <p:spPr>
          <a:xfrm>
            <a:off x="6336792" y="2980944"/>
            <a:ext cx="4334256" cy="31181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0EC7A6-AFB1-4989-A0B4-B422D5B2C69C}"/>
              </a:ext>
            </a:extLst>
          </p:cNvPr>
          <p:cNvSpPr>
            <a:spLocks noGrp="1"/>
          </p:cNvSpPr>
          <p:nvPr>
            <p:ph type="dt" sz="half" idx="10"/>
          </p:nvPr>
        </p:nvSpPr>
        <p:spPr/>
        <p:txBody>
          <a:bodyPr/>
          <a:lstStyle/>
          <a:p>
            <a:fld id="{3F9AFA87-1417-4992-ABD9-27C3BC8CC883}" type="datetimeFigureOut">
              <a:rPr lang="en-US" smtClean="0"/>
              <a:t>9/8/2023</a:t>
            </a:fld>
            <a:endParaRPr lang="en-US" dirty="0"/>
          </a:p>
        </p:txBody>
      </p:sp>
      <p:sp>
        <p:nvSpPr>
          <p:cNvPr id="6" name="Footer Placeholder 5">
            <a:extLst>
              <a:ext uri="{FF2B5EF4-FFF2-40B4-BE49-F238E27FC236}">
                <a16:creationId xmlns:a16="http://schemas.microsoft.com/office/drawing/2014/main" id="{F8D2117C-B497-4647-A66B-1887750FB53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9E8C7AF-5092-416B-B61C-F41D3C573E0C}"/>
              </a:ext>
            </a:extLst>
          </p:cNvPr>
          <p:cNvSpPr>
            <a:spLocks noGrp="1"/>
          </p:cNvSpPr>
          <p:nvPr>
            <p:ph type="sldNum" sz="quarter" idx="12"/>
          </p:nvPr>
        </p:nvSpPr>
        <p:spPr/>
        <p:txBody>
          <a:bodyPr/>
          <a:lstStyle/>
          <a:p>
            <a:fld id="{CB1E4CB7-CB13-4810-BF18-BE31AFC64F93}" type="slidenum">
              <a:rPr lang="en-US" smtClean="0"/>
              <a:t>‹#›</a:t>
            </a:fld>
            <a:endParaRPr lang="en-US" dirty="0"/>
          </a:p>
        </p:txBody>
      </p:sp>
    </p:spTree>
    <p:extLst>
      <p:ext uri="{BB962C8B-B14F-4D97-AF65-F5344CB8AC3E}">
        <p14:creationId xmlns:p14="http://schemas.microsoft.com/office/powerpoint/2010/main" val="796629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E90CDE0-3FEB-42A0-8BCC-7DADE7D4A621}"/>
              </a:ext>
            </a:extLst>
          </p:cNvPr>
          <p:cNvSpPr>
            <a:spLocks noGrp="1"/>
          </p:cNvSpPr>
          <p:nvPr>
            <p:ph type="body" idx="1"/>
          </p:nvPr>
        </p:nvSpPr>
        <p:spPr>
          <a:xfrm>
            <a:off x="1517905"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778B8B-E9A3-44BE-85A6-3E316659A9B4}"/>
              </a:ext>
            </a:extLst>
          </p:cNvPr>
          <p:cNvSpPr>
            <a:spLocks noGrp="1"/>
          </p:cNvSpPr>
          <p:nvPr>
            <p:ph sz="half" idx="2"/>
          </p:nvPr>
        </p:nvSpPr>
        <p:spPr>
          <a:xfrm>
            <a:off x="1517904"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60BF1BCA-A435-4779-A6FE-15207141F519}"/>
              </a:ext>
            </a:extLst>
          </p:cNvPr>
          <p:cNvSpPr>
            <a:spLocks noGrp="1"/>
          </p:cNvSpPr>
          <p:nvPr>
            <p:ph type="body" sz="quarter" idx="3"/>
          </p:nvPr>
        </p:nvSpPr>
        <p:spPr>
          <a:xfrm>
            <a:off x="6336792" y="2944368"/>
            <a:ext cx="4334256" cy="606026"/>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49B1923-9749-49E3-88FA-75C326E6719A}"/>
              </a:ext>
            </a:extLst>
          </p:cNvPr>
          <p:cNvSpPr>
            <a:spLocks noGrp="1"/>
          </p:cNvSpPr>
          <p:nvPr>
            <p:ph sz="quarter" idx="4"/>
          </p:nvPr>
        </p:nvSpPr>
        <p:spPr>
          <a:xfrm>
            <a:off x="6336792" y="3644987"/>
            <a:ext cx="4334256" cy="24496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7F3A70F0-5AFA-4C5A-812B-220C6A38DB6B}"/>
              </a:ext>
            </a:extLst>
          </p:cNvPr>
          <p:cNvSpPr>
            <a:spLocks noGrp="1"/>
          </p:cNvSpPr>
          <p:nvPr>
            <p:ph type="dt" sz="half" idx="10"/>
          </p:nvPr>
        </p:nvSpPr>
        <p:spPr/>
        <p:txBody>
          <a:bodyPr/>
          <a:lstStyle/>
          <a:p>
            <a:fld id="{3F9AFA87-1417-4992-ABD9-27C3BC8CC883}" type="datetimeFigureOut">
              <a:rPr lang="en-US" smtClean="0"/>
              <a:t>9/8/2023</a:t>
            </a:fld>
            <a:endParaRPr lang="en-US"/>
          </a:p>
        </p:txBody>
      </p:sp>
      <p:sp>
        <p:nvSpPr>
          <p:cNvPr id="8" name="Footer Placeholder 7">
            <a:extLst>
              <a:ext uri="{FF2B5EF4-FFF2-40B4-BE49-F238E27FC236}">
                <a16:creationId xmlns:a16="http://schemas.microsoft.com/office/drawing/2014/main" id="{576AF721-83FE-4B57-B910-C395D23FDE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56A5893-52F1-44A1-AE8E-CF094DB41CFA}"/>
              </a:ext>
            </a:extLst>
          </p:cNvPr>
          <p:cNvSpPr>
            <a:spLocks noGrp="1"/>
          </p:cNvSpPr>
          <p:nvPr>
            <p:ph type="sldNum" sz="quarter" idx="12"/>
          </p:nvPr>
        </p:nvSpPr>
        <p:spPr/>
        <p:txBody>
          <a:bodyPr/>
          <a:lstStyle/>
          <a:p>
            <a:fld id="{CB1E4CB7-CB13-4810-BF18-BE31AFC64F93}" type="slidenum">
              <a:rPr lang="en-US" smtClean="0"/>
              <a:t>‹#›</a:t>
            </a:fld>
            <a:endParaRPr lang="en-US"/>
          </a:p>
        </p:txBody>
      </p:sp>
      <p:sp>
        <p:nvSpPr>
          <p:cNvPr id="10" name="Title 9">
            <a:extLst>
              <a:ext uri="{FF2B5EF4-FFF2-40B4-BE49-F238E27FC236}">
                <a16:creationId xmlns:a16="http://schemas.microsoft.com/office/drawing/2014/main" id="{D9D22302-83E3-4E22-93DF-1E5D463B64C3}"/>
              </a:ext>
            </a:extLst>
          </p:cNvPr>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802833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ED85A6-A4E6-4160-BE43-8146A989464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BA24A80-0792-4B3B-BB5A-8B2BD91095A7}"/>
              </a:ext>
            </a:extLst>
          </p:cNvPr>
          <p:cNvSpPr>
            <a:spLocks noGrp="1"/>
          </p:cNvSpPr>
          <p:nvPr>
            <p:ph type="dt" sz="half" idx="10"/>
          </p:nvPr>
        </p:nvSpPr>
        <p:spPr/>
        <p:txBody>
          <a:bodyPr/>
          <a:lstStyle/>
          <a:p>
            <a:fld id="{3F9AFA87-1417-4992-ABD9-27C3BC8CC883}" type="datetimeFigureOut">
              <a:rPr lang="en-US" smtClean="0"/>
              <a:t>9/8/2023</a:t>
            </a:fld>
            <a:endParaRPr lang="en-US"/>
          </a:p>
        </p:txBody>
      </p:sp>
      <p:sp>
        <p:nvSpPr>
          <p:cNvPr id="4" name="Footer Placeholder 3">
            <a:extLst>
              <a:ext uri="{FF2B5EF4-FFF2-40B4-BE49-F238E27FC236}">
                <a16:creationId xmlns:a16="http://schemas.microsoft.com/office/drawing/2014/main" id="{4526116E-7A6D-485F-9FA2-25F94D4F40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309ADCC-C5F2-4D90-B153-93DF55858291}"/>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318376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fld id="{3F9AFA87-1417-4992-ABD9-27C3BC8CC883}" type="datetimeFigureOut">
              <a:rPr lang="en-US" smtClean="0"/>
              <a:t>9/8/2023</a:t>
            </a:fld>
            <a:endParaRPr lang="en-US"/>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2143660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1F683-796D-458C-9B32-A385D604DBFC}"/>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FB1F0BD-641B-4148-BCB3-2704218C80B8}"/>
              </a:ext>
            </a:extLst>
          </p:cNvPr>
          <p:cNvSpPr>
            <a:spLocks noGrp="1"/>
          </p:cNvSpPr>
          <p:nvPr>
            <p:ph idx="1"/>
          </p:nvPr>
        </p:nvSpPr>
        <p:spPr>
          <a:xfrm>
            <a:off x="5330952" y="1517904"/>
            <a:ext cx="5330952" cy="458114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1B28C843-B846-4456-9720-71B7D4FF4062}"/>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3A3A03-31BD-4E7E-879A-A1C71849703C}"/>
              </a:ext>
            </a:extLst>
          </p:cNvPr>
          <p:cNvSpPr>
            <a:spLocks noGrp="1"/>
          </p:cNvSpPr>
          <p:nvPr>
            <p:ph type="dt" sz="half" idx="10"/>
          </p:nvPr>
        </p:nvSpPr>
        <p:spPr/>
        <p:txBody>
          <a:bodyPr/>
          <a:lstStyle/>
          <a:p>
            <a:fld id="{3F9AFA87-1417-4992-ABD9-27C3BC8CC883}" type="datetimeFigureOut">
              <a:rPr lang="en-US" smtClean="0"/>
              <a:t>9/8/2023</a:t>
            </a:fld>
            <a:endParaRPr lang="en-US"/>
          </a:p>
        </p:txBody>
      </p:sp>
      <p:sp>
        <p:nvSpPr>
          <p:cNvPr id="6" name="Footer Placeholder 5">
            <a:extLst>
              <a:ext uri="{FF2B5EF4-FFF2-40B4-BE49-F238E27FC236}">
                <a16:creationId xmlns:a16="http://schemas.microsoft.com/office/drawing/2014/main" id="{4EA39078-7D38-4851-A363-B6BC179A50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1FF25E-A25D-47AA-94EB-580A74F01F1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441515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E83B4-9B31-4F73-9767-163636522F3A}"/>
              </a:ext>
            </a:extLst>
          </p:cNvPr>
          <p:cNvSpPr>
            <a:spLocks noGrp="1"/>
          </p:cNvSpPr>
          <p:nvPr>
            <p:ph type="title"/>
          </p:nvPr>
        </p:nvSpPr>
        <p:spPr>
          <a:xfrm>
            <a:off x="1517904" y="1517904"/>
            <a:ext cx="3145536" cy="1792224"/>
          </a:xfrm>
        </p:spPr>
        <p:txBody>
          <a:bodyPr anchor="b">
            <a:normAutofit/>
          </a:bodyPr>
          <a:lstStyle>
            <a:lvl1pPr>
              <a:lnSpc>
                <a:spcPct val="100000"/>
              </a:lnSpc>
              <a:defRPr sz="36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BC7CFC30-8163-47A0-A97F-3F2C3A3BE73A}"/>
              </a:ext>
            </a:extLst>
          </p:cNvPr>
          <p:cNvSpPr>
            <a:spLocks noGrp="1"/>
          </p:cNvSpPr>
          <p:nvPr>
            <p:ph type="pic" idx="1"/>
          </p:nvPr>
        </p:nvSpPr>
        <p:spPr>
          <a:xfrm>
            <a:off x="5349240" y="764032"/>
            <a:ext cx="6089904" cy="5330952"/>
          </a:xfrm>
          <a:solidFill>
            <a:schemeClr val="bg1">
              <a:lumMod val="9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0AF1B390-0C23-466E-987C-26420A5F098D}"/>
              </a:ext>
            </a:extLst>
          </p:cNvPr>
          <p:cNvSpPr>
            <a:spLocks noGrp="1"/>
          </p:cNvSpPr>
          <p:nvPr>
            <p:ph type="body" sz="half" idx="2"/>
          </p:nvPr>
        </p:nvSpPr>
        <p:spPr>
          <a:xfrm>
            <a:off x="1517904" y="3483864"/>
            <a:ext cx="3145536" cy="2615184"/>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C9CA7C-B9D0-4A72-8061-1E02AA15FE86}"/>
              </a:ext>
            </a:extLst>
          </p:cNvPr>
          <p:cNvSpPr>
            <a:spLocks noGrp="1"/>
          </p:cNvSpPr>
          <p:nvPr>
            <p:ph type="dt" sz="half" idx="10"/>
          </p:nvPr>
        </p:nvSpPr>
        <p:spPr/>
        <p:txBody>
          <a:bodyPr/>
          <a:lstStyle/>
          <a:p>
            <a:fld id="{3F9AFA87-1417-4992-ABD9-27C3BC8CC883}" type="datetimeFigureOut">
              <a:rPr lang="en-US" smtClean="0"/>
              <a:t>9/8/2023</a:t>
            </a:fld>
            <a:endParaRPr lang="en-US"/>
          </a:p>
        </p:txBody>
      </p:sp>
      <p:sp>
        <p:nvSpPr>
          <p:cNvPr id="6" name="Footer Placeholder 5">
            <a:extLst>
              <a:ext uri="{FF2B5EF4-FFF2-40B4-BE49-F238E27FC236}">
                <a16:creationId xmlns:a16="http://schemas.microsoft.com/office/drawing/2014/main" id="{C53EFC84-C9FE-4BFA-9B4E-4516A13625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801A469-3EFC-4F94-8482-378582E1C14F}"/>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4198976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B1D84C-7934-4E5B-B6E4-A1D6EC299551}"/>
              </a:ext>
            </a:extLst>
          </p:cNvPr>
          <p:cNvSpPr>
            <a:spLocks noGrp="1"/>
          </p:cNvSpPr>
          <p:nvPr>
            <p:ph type="title"/>
          </p:nvPr>
        </p:nvSpPr>
        <p:spPr>
          <a:xfrm>
            <a:off x="1517904" y="1517904"/>
            <a:ext cx="9144000" cy="1344168"/>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5F6A990F-40AC-447A-964A-840C94A6471A}"/>
              </a:ext>
            </a:extLst>
          </p:cNvPr>
          <p:cNvSpPr>
            <a:spLocks noGrp="1"/>
          </p:cNvSpPr>
          <p:nvPr>
            <p:ph type="body" idx="1"/>
          </p:nvPr>
        </p:nvSpPr>
        <p:spPr>
          <a:xfrm>
            <a:off x="1517904" y="2971800"/>
            <a:ext cx="9144000" cy="31272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7D832A1-FFBA-48B6-B2D0-E5414F12838B}"/>
              </a:ext>
            </a:extLst>
          </p:cNvPr>
          <p:cNvSpPr>
            <a:spLocks noGrp="1"/>
          </p:cNvSpPr>
          <p:nvPr>
            <p:ph type="dt" sz="half" idx="2"/>
          </p:nvPr>
        </p:nvSpPr>
        <p:spPr>
          <a:xfrm>
            <a:off x="8805672" y="6400800"/>
            <a:ext cx="1865376" cy="365125"/>
          </a:xfrm>
          <a:prstGeom prst="rect">
            <a:avLst/>
          </a:prstGeom>
        </p:spPr>
        <p:txBody>
          <a:bodyPr vert="horz" lIns="91440" tIns="45720" rIns="91440" bIns="45720" rtlCol="0" anchor="ctr"/>
          <a:lstStyle>
            <a:lvl1pPr algn="r">
              <a:defRPr sz="1000">
                <a:solidFill>
                  <a:schemeClr val="tx1"/>
                </a:solidFill>
              </a:defRPr>
            </a:lvl1pPr>
          </a:lstStyle>
          <a:p>
            <a:pPr algn="r"/>
            <a:fld id="{3F9AFA87-1417-4992-ABD9-27C3BC8CC883}" type="datetimeFigureOut">
              <a:rPr lang="en-US" smtClean="0"/>
              <a:pPr algn="r"/>
              <a:t>9/8/2023</a:t>
            </a:fld>
            <a:endParaRPr lang="en-US" dirty="0"/>
          </a:p>
        </p:txBody>
      </p:sp>
      <p:sp>
        <p:nvSpPr>
          <p:cNvPr id="5" name="Footer Placeholder 4">
            <a:extLst>
              <a:ext uri="{FF2B5EF4-FFF2-40B4-BE49-F238E27FC236}">
                <a16:creationId xmlns:a16="http://schemas.microsoft.com/office/drawing/2014/main" id="{0F933EC1-4EE2-4453-841C-CFDFE708948E}"/>
              </a:ext>
            </a:extLst>
          </p:cNvPr>
          <p:cNvSpPr>
            <a:spLocks noGrp="1"/>
          </p:cNvSpPr>
          <p:nvPr>
            <p:ph type="ftr" sz="quarter" idx="3"/>
          </p:nvPr>
        </p:nvSpPr>
        <p:spPr>
          <a:xfrm>
            <a:off x="758952" y="6400800"/>
            <a:ext cx="6099048" cy="365125"/>
          </a:xfrm>
          <a:prstGeom prst="rect">
            <a:avLst/>
          </a:prstGeom>
        </p:spPr>
        <p:txBody>
          <a:bodyPr vert="horz" lIns="91440" tIns="45720" rIns="91440" bIns="45720" rtlCol="0" anchor="ctr"/>
          <a:lstStyle>
            <a:lvl1pPr algn="l">
              <a:defRPr sz="1000">
                <a:solidFill>
                  <a:schemeClr val="tx1"/>
                </a:solidFill>
              </a:defRPr>
            </a:lvl1pPr>
          </a:lstStyle>
          <a:p>
            <a:endParaRPr lang="en-US" sz="1000" dirty="0"/>
          </a:p>
        </p:txBody>
      </p:sp>
      <p:sp>
        <p:nvSpPr>
          <p:cNvPr id="6" name="Slide Number Placeholder 5">
            <a:extLst>
              <a:ext uri="{FF2B5EF4-FFF2-40B4-BE49-F238E27FC236}">
                <a16:creationId xmlns:a16="http://schemas.microsoft.com/office/drawing/2014/main" id="{C3CEBA78-E732-44EF-BA0B-FC42F7931311}"/>
              </a:ext>
            </a:extLst>
          </p:cNvPr>
          <p:cNvSpPr>
            <a:spLocks noGrp="1"/>
          </p:cNvSpPr>
          <p:nvPr>
            <p:ph type="sldNum" sz="quarter" idx="4"/>
          </p:nvPr>
        </p:nvSpPr>
        <p:spPr>
          <a:xfrm>
            <a:off x="10899648" y="6400800"/>
            <a:ext cx="530352" cy="365125"/>
          </a:xfrm>
          <a:prstGeom prst="rect">
            <a:avLst/>
          </a:prstGeom>
        </p:spPr>
        <p:txBody>
          <a:bodyPr vert="horz" lIns="91440" tIns="45720" rIns="91440" bIns="45720" rtlCol="0" anchor="ctr"/>
          <a:lstStyle>
            <a:lvl1pPr algn="r">
              <a:defRPr sz="1000" b="1">
                <a:solidFill>
                  <a:schemeClr val="tx1"/>
                </a:solidFill>
              </a:defRPr>
            </a:lvl1pPr>
          </a:lstStyle>
          <a:p>
            <a:fld id="{CB1E4CB7-CB13-4810-BF18-BE31AFC64F93}" type="slidenum">
              <a:rPr lang="en-US" smtClean="0"/>
              <a:pPr/>
              <a:t>‹#›</a:t>
            </a:fld>
            <a:endParaRPr lang="en-US" sz="1000" dirty="0"/>
          </a:p>
        </p:txBody>
      </p:sp>
      <p:sp>
        <p:nvSpPr>
          <p:cNvPr id="8" name="Freeform: Shape 7">
            <a:extLst>
              <a:ext uri="{FF2B5EF4-FFF2-40B4-BE49-F238E27FC236}">
                <a16:creationId xmlns:a16="http://schemas.microsoft.com/office/drawing/2014/main" id="{49306479-8C4D-4E4A-A330-DFC80A8A01BE}"/>
              </a:ext>
            </a:extLst>
          </p:cNvPr>
          <p:cNvSpPr/>
          <p:nvPr/>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2904418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5000"/>
        </a:lnSpc>
        <a:spcBef>
          <a:spcPct val="0"/>
        </a:spcBef>
        <a:buNone/>
        <a:defRPr sz="4200" kern="1200" spc="-50" baseline="0">
          <a:solidFill>
            <a:schemeClr val="tx1"/>
          </a:solidFill>
          <a:latin typeface="+mj-lt"/>
          <a:ea typeface="+mj-ea"/>
          <a:cs typeface="+mj-cs"/>
        </a:defRPr>
      </a:lvl1pPr>
    </p:titleStyle>
    <p:bodyStyle>
      <a:lvl1pPr marL="365760" indent="-365760" algn="l" defTabSz="914400" rtl="0" eaLnBrk="1" latinLnBrk="0" hangingPunct="1">
        <a:lnSpc>
          <a:spcPct val="105000"/>
        </a:lnSpc>
        <a:spcBef>
          <a:spcPts val="900"/>
        </a:spcBef>
        <a:buClr>
          <a:schemeClr val="accent5"/>
        </a:buClr>
        <a:buFont typeface="Avenir Next LT Pro" panose="020B0504020202020204" pitchFamily="34" charset="0"/>
        <a:buChar char="+"/>
        <a:defRPr sz="2600" kern="1200">
          <a:solidFill>
            <a:schemeClr val="tx1"/>
          </a:solidFill>
          <a:latin typeface="+mn-lt"/>
          <a:ea typeface="+mn-ea"/>
          <a:cs typeface="+mn-cs"/>
        </a:defRPr>
      </a:lvl1pPr>
      <a:lvl2pPr marL="365760" indent="0" algn="l" defTabSz="914400" rtl="0" eaLnBrk="1" latinLnBrk="0" hangingPunct="1">
        <a:lnSpc>
          <a:spcPct val="105000"/>
        </a:lnSpc>
        <a:spcBef>
          <a:spcPts val="900"/>
        </a:spcBef>
        <a:buFont typeface="Arial" panose="020B0604020202020204" pitchFamily="34" charset="0"/>
        <a:buNone/>
        <a:defRPr sz="2000" kern="1200">
          <a:solidFill>
            <a:schemeClr val="tx1">
              <a:lumMod val="75000"/>
              <a:lumOff val="25000"/>
            </a:schemeClr>
          </a:solidFill>
          <a:latin typeface="+mn-lt"/>
          <a:ea typeface="+mn-ea"/>
          <a:cs typeface="+mn-cs"/>
        </a:defRPr>
      </a:lvl2pPr>
      <a:lvl3pPr marL="640080"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2000" kern="1200">
          <a:solidFill>
            <a:schemeClr val="tx1"/>
          </a:solidFill>
          <a:latin typeface="+mn-lt"/>
          <a:ea typeface="+mn-ea"/>
          <a:cs typeface="+mn-cs"/>
        </a:defRPr>
      </a:lvl3pPr>
      <a:lvl4pPr marL="640080" indent="0" algn="l" defTabSz="914400" rtl="0" eaLnBrk="1" latinLnBrk="0" hangingPunct="1">
        <a:lnSpc>
          <a:spcPct val="105000"/>
        </a:lnSpc>
        <a:spcBef>
          <a:spcPts val="600"/>
        </a:spcBef>
        <a:buFontTx/>
        <a:buNone/>
        <a:defRPr sz="1800" i="1" kern="1200">
          <a:solidFill>
            <a:schemeClr val="tx1">
              <a:lumMod val="75000"/>
              <a:lumOff val="25000"/>
            </a:schemeClr>
          </a:solidFill>
          <a:latin typeface="+mn-lt"/>
          <a:ea typeface="+mn-ea"/>
          <a:cs typeface="+mn-cs"/>
        </a:defRPr>
      </a:lvl4pPr>
      <a:lvl5pPr marL="886968" indent="-274320" algn="l" defTabSz="914400" rtl="0" eaLnBrk="1" latinLnBrk="0" hangingPunct="1">
        <a:lnSpc>
          <a:spcPct val="105000"/>
        </a:lnSpc>
        <a:spcBef>
          <a:spcPts val="600"/>
        </a:spcBef>
        <a:buClr>
          <a:schemeClr val="accent5"/>
        </a:buClr>
        <a:buFont typeface="Avenir Next LT Pro" panose="020B05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video" Target="../media/media11.mp4"/><Relationship Id="rId1" Type="http://schemas.microsoft.com/office/2007/relationships/media" Target="../media/media11.mp4"/><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eg"/><Relationship Id="rId15" Type="http://schemas.openxmlformats.org/officeDocument/2006/relationships/image" Target="../media/image29.png"/><Relationship Id="rId10" Type="http://schemas.openxmlformats.org/officeDocument/2006/relationships/image" Target="../media/image24.png"/><Relationship Id="rId4" Type="http://schemas.openxmlformats.org/officeDocument/2006/relationships/notesSlide" Target="../notesSlides/notesSlide11.xml"/><Relationship Id="rId9" Type="http://schemas.openxmlformats.org/officeDocument/2006/relationships/image" Target="../media/image23.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2.mp4"/><Relationship Id="rId1" Type="http://schemas.microsoft.com/office/2007/relationships/media" Target="../media/media12.mp4"/><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png"/><Relationship Id="rId5" Type="http://schemas.openxmlformats.org/officeDocument/2006/relationships/image" Target="../media/image1.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8.png"/><Relationship Id="rId4" Type="http://schemas.openxmlformats.org/officeDocument/2006/relationships/notesSlide" Target="../notesSlides/notesSlide6.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1.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0.jpeg"/><Relationship Id="rId5" Type="http://schemas.openxmlformats.org/officeDocument/2006/relationships/image" Target="../media/image9.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4.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9.mp4"/><Relationship Id="rId1" Type="http://schemas.microsoft.com/office/2007/relationships/media" Target="../media/media9.mp4"/><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B45BA4C-9B54-4496-821F-9E0985CA9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5E1BB9D-FAFF-4C3E-9E44-13F8FBABCD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47C897C6-901F-410E-B2AC-162ED94B0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E464ADF-605A-ABD2-0423-F10BEE81D951}"/>
              </a:ext>
            </a:extLst>
          </p:cNvPr>
          <p:cNvSpPr>
            <a:spLocks noGrp="1"/>
          </p:cNvSpPr>
          <p:nvPr>
            <p:ph type="ctrTitle"/>
          </p:nvPr>
        </p:nvSpPr>
        <p:spPr>
          <a:xfrm>
            <a:off x="1517903" y="1405468"/>
            <a:ext cx="4680595" cy="2909382"/>
          </a:xfrm>
        </p:spPr>
        <p:txBody>
          <a:bodyPr anchor="ctr">
            <a:normAutofit/>
          </a:bodyPr>
          <a:lstStyle/>
          <a:p>
            <a:pPr algn="l"/>
            <a:r>
              <a:rPr lang="en-GB" dirty="0"/>
              <a:t>A guide to NETRALT &amp; NTP </a:t>
            </a:r>
          </a:p>
        </p:txBody>
      </p:sp>
      <p:sp>
        <p:nvSpPr>
          <p:cNvPr id="3" name="Subtitle 2">
            <a:extLst>
              <a:ext uri="{FF2B5EF4-FFF2-40B4-BE49-F238E27FC236}">
                <a16:creationId xmlns:a16="http://schemas.microsoft.com/office/drawing/2014/main" id="{0A9D762A-B271-A228-0EAB-2C25F9BDB469}"/>
              </a:ext>
            </a:extLst>
          </p:cNvPr>
          <p:cNvSpPr>
            <a:spLocks noGrp="1"/>
          </p:cNvSpPr>
          <p:nvPr>
            <p:ph type="subTitle" idx="1"/>
          </p:nvPr>
        </p:nvSpPr>
        <p:spPr>
          <a:xfrm>
            <a:off x="1517903" y="4479368"/>
            <a:ext cx="4680595" cy="946401"/>
          </a:xfrm>
        </p:spPr>
        <p:txBody>
          <a:bodyPr>
            <a:normAutofit fontScale="85000" lnSpcReduction="10000"/>
          </a:bodyPr>
          <a:lstStyle/>
          <a:p>
            <a:pPr algn="l"/>
            <a:r>
              <a:rPr lang="en-GB" dirty="0"/>
              <a:t>Presented by </a:t>
            </a:r>
          </a:p>
          <a:p>
            <a:pPr algn="l"/>
            <a:r>
              <a:rPr lang="en-GB" dirty="0"/>
              <a:t>Catherine Coutts, NETRALT Co-Chair</a:t>
            </a:r>
          </a:p>
        </p:txBody>
      </p:sp>
      <p:pic>
        <p:nvPicPr>
          <p:cNvPr id="7" name="Picture 6" descr="A logo with houses in the center&#10;&#10;Description automatically generated">
            <a:extLst>
              <a:ext uri="{FF2B5EF4-FFF2-40B4-BE49-F238E27FC236}">
                <a16:creationId xmlns:a16="http://schemas.microsoft.com/office/drawing/2014/main" id="{84BE97FD-F3E1-6670-5E91-A56D432C20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22735" y="1405467"/>
            <a:ext cx="2219382" cy="1890585"/>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8EE4230C-17E2-9CEC-6072-B43E5D9D66DB}"/>
              </a:ext>
            </a:extLst>
          </p:cNvPr>
          <p:cNvPicPr>
            <a:picLocks noChangeAspect="1"/>
          </p:cNvPicPr>
          <p:nvPr/>
        </p:nvPicPr>
        <p:blipFill>
          <a:blip r:embed="rId6"/>
          <a:stretch>
            <a:fillRect/>
          </a:stretch>
        </p:blipFill>
        <p:spPr>
          <a:xfrm>
            <a:off x="7213141" y="3645952"/>
            <a:ext cx="3236031" cy="1779817"/>
          </a:xfrm>
          <a:prstGeom prst="rect">
            <a:avLst/>
          </a:prstGeom>
        </p:spPr>
      </p:pic>
      <p:pic>
        <p:nvPicPr>
          <p:cNvPr id="63" name="Video 62">
            <a:hlinkClick r:id="" action="ppaction://media"/>
            <a:extLst>
              <a:ext uri="{FF2B5EF4-FFF2-40B4-BE49-F238E27FC236}">
                <a16:creationId xmlns:a16="http://schemas.microsoft.com/office/drawing/2014/main" id="{73C8CC1A-D91C-B6D3-534A-399E3FFC74A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215026797"/>
      </p:ext>
    </p:extLst>
  </p:cSld>
  <p:clrMapOvr>
    <a:masterClrMapping/>
  </p:clrMapOvr>
  <mc:AlternateContent xmlns:mc="http://schemas.openxmlformats.org/markup-compatibility/2006">
    <mc:Choice xmlns:p14="http://schemas.microsoft.com/office/powerpoint/2010/main" Requires="p14">
      <p:transition spd="slow" p14:dur="2000" advTm="17835"/>
    </mc:Choice>
    <mc:Fallback>
      <p:transition spd="slow" advTm="17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3"/>
                </p:tgtEl>
              </p:cMediaNode>
            </p:video>
            <p:seq concurrent="1" nextAc="seek">
              <p:cTn id="8" restart="whenNotActive" fill="hold" evtFilter="cancelBubble" nodeType="interactiveSeq">
                <p:stCondLst>
                  <p:cond evt="onClick" delay="0">
                    <p:tgtEl>
                      <p:spTgt spid="6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3"/>
                                        </p:tgtEl>
                                      </p:cBhvr>
                                    </p:cmd>
                                  </p:childTnLst>
                                </p:cTn>
                              </p:par>
                            </p:childTnLst>
                          </p:cTn>
                        </p:par>
                      </p:childTnLst>
                    </p:cTn>
                  </p:par>
                </p:childTnLst>
              </p:cTn>
              <p:nextCondLst>
                <p:cond evt="onClick" delay="0">
                  <p:tgtEl>
                    <p:spTgt spid="6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785B9-4AD9-BCE6-97E1-CCF1BE0337ED}"/>
              </a:ext>
            </a:extLst>
          </p:cNvPr>
          <p:cNvSpPr>
            <a:spLocks noGrp="1"/>
          </p:cNvSpPr>
          <p:nvPr>
            <p:ph type="title"/>
          </p:nvPr>
        </p:nvSpPr>
        <p:spPr/>
        <p:txBody>
          <a:bodyPr/>
          <a:lstStyle/>
          <a:p>
            <a:r>
              <a:rPr lang="en-GB" dirty="0"/>
              <a:t>Why do our partnership groups work so well?</a:t>
            </a:r>
          </a:p>
        </p:txBody>
      </p:sp>
      <p:sp>
        <p:nvSpPr>
          <p:cNvPr id="3" name="Content Placeholder 2">
            <a:extLst>
              <a:ext uri="{FF2B5EF4-FFF2-40B4-BE49-F238E27FC236}">
                <a16:creationId xmlns:a16="http://schemas.microsoft.com/office/drawing/2014/main" id="{CC1D105B-FF72-36FA-08B0-78293D1879B4}"/>
              </a:ext>
            </a:extLst>
          </p:cNvPr>
          <p:cNvSpPr>
            <a:spLocks noGrp="1"/>
          </p:cNvSpPr>
          <p:nvPr>
            <p:ph idx="1"/>
          </p:nvPr>
        </p:nvSpPr>
        <p:spPr/>
        <p:txBody>
          <a:bodyPr/>
          <a:lstStyle/>
          <a:p>
            <a:r>
              <a:rPr lang="en-GB" dirty="0"/>
              <a:t>Learn from each other – it’s not a competition!</a:t>
            </a:r>
          </a:p>
          <a:p>
            <a:r>
              <a:rPr lang="en-GB" dirty="0"/>
              <a:t>Support each other</a:t>
            </a:r>
          </a:p>
          <a:p>
            <a:r>
              <a:rPr lang="en-GB" dirty="0"/>
              <a:t>Share resources and ideas</a:t>
            </a:r>
          </a:p>
          <a:p>
            <a:r>
              <a:rPr lang="en-GB" dirty="0"/>
              <a:t>Share the workload</a:t>
            </a:r>
          </a:p>
          <a:p>
            <a:r>
              <a:rPr lang="en-GB" dirty="0"/>
              <a:t>Strength in numbers</a:t>
            </a:r>
          </a:p>
        </p:txBody>
      </p:sp>
      <p:pic>
        <p:nvPicPr>
          <p:cNvPr id="8" name="Video 7">
            <a:hlinkClick r:id="" action="ppaction://media"/>
            <a:extLst>
              <a:ext uri="{FF2B5EF4-FFF2-40B4-BE49-F238E27FC236}">
                <a16:creationId xmlns:a16="http://schemas.microsoft.com/office/drawing/2014/main" id="{9C13252B-7FB4-DAF1-FB54-BE378F421F2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903352083"/>
      </p:ext>
    </p:extLst>
  </p:cSld>
  <p:clrMapOvr>
    <a:masterClrMapping/>
  </p:clrMapOvr>
  <mc:AlternateContent xmlns:mc="http://schemas.openxmlformats.org/markup-compatibility/2006">
    <mc:Choice xmlns:p14="http://schemas.microsoft.com/office/powerpoint/2010/main" Requires="p14">
      <p:transition spd="slow" p14:dur="2000" advTm="46450"/>
    </mc:Choice>
    <mc:Fallback>
      <p:transition spd="slow" advTm="46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5569B-E512-4546-4C59-6CF2AD992753}"/>
              </a:ext>
            </a:extLst>
          </p:cNvPr>
          <p:cNvSpPr>
            <a:spLocks noGrp="1"/>
          </p:cNvSpPr>
          <p:nvPr>
            <p:ph type="title"/>
          </p:nvPr>
        </p:nvSpPr>
        <p:spPr/>
        <p:txBody>
          <a:bodyPr/>
          <a:lstStyle/>
          <a:p>
            <a:r>
              <a:rPr lang="en-GB" dirty="0"/>
              <a:t>Today’s event is partnership in action!</a:t>
            </a:r>
          </a:p>
        </p:txBody>
      </p:sp>
      <p:pic>
        <p:nvPicPr>
          <p:cNvPr id="2050" name="Picture 2" descr="Strategic Housing Investment Plan 2019/20– 2023/24">
            <a:extLst>
              <a:ext uri="{FF2B5EF4-FFF2-40B4-BE49-F238E27FC236}">
                <a16:creationId xmlns:a16="http://schemas.microsoft.com/office/drawing/2014/main" id="{F0C87041-6738-908A-4E26-2AF6290F1865}"/>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923346" y="2501322"/>
            <a:ext cx="1276350" cy="11144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F728961D-7D82-A497-2A29-4CF555AAC6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3682" y="5489886"/>
            <a:ext cx="2800206" cy="58171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Our Logos - interchange">
            <a:extLst>
              <a:ext uri="{FF2B5EF4-FFF2-40B4-BE49-F238E27FC236}">
                <a16:creationId xmlns:a16="http://schemas.microsoft.com/office/drawing/2014/main" id="{CB43FB98-A71B-A128-6037-4D412AD92C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5022" y="2175388"/>
            <a:ext cx="1844287" cy="193727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uncil logo | Council logo colour">
            <a:extLst>
              <a:ext uri="{FF2B5EF4-FFF2-40B4-BE49-F238E27FC236}">
                <a16:creationId xmlns:a16="http://schemas.microsoft.com/office/drawing/2014/main" id="{5A7EC4C1-CF0D-28ED-E57E-4FEB4D095F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38352" y="2557423"/>
            <a:ext cx="2512580" cy="1267457"/>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18 search results - Search for properties - These Homes">
            <a:extLst>
              <a:ext uri="{FF2B5EF4-FFF2-40B4-BE49-F238E27FC236}">
                <a16:creationId xmlns:a16="http://schemas.microsoft.com/office/drawing/2014/main" id="{FBA55FA3-1A81-A66D-BD1D-718C7CAA9C2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65360" y="3205755"/>
            <a:ext cx="2124075" cy="123825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Langstane HA">
            <a:extLst>
              <a:ext uri="{FF2B5EF4-FFF2-40B4-BE49-F238E27FC236}">
                <a16:creationId xmlns:a16="http://schemas.microsoft.com/office/drawing/2014/main" id="{DFF0B940-318F-19F8-AA64-C4A8C269A51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29756" y="3789174"/>
            <a:ext cx="2181225" cy="1419225"/>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Grampian Housing Association - These Homes">
            <a:extLst>
              <a:ext uri="{FF2B5EF4-FFF2-40B4-BE49-F238E27FC236}">
                <a16:creationId xmlns:a16="http://schemas.microsoft.com/office/drawing/2014/main" id="{3CA42390-1B2A-4894-135B-BAC4447ECF8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62445" y="4190276"/>
            <a:ext cx="1984636" cy="853045"/>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Osprey Housing Association - These Homes">
            <a:extLst>
              <a:ext uri="{FF2B5EF4-FFF2-40B4-BE49-F238E27FC236}">
                <a16:creationId xmlns:a16="http://schemas.microsoft.com/office/drawing/2014/main" id="{77EDA57D-3824-C5DC-A6B9-C750AB7D9DF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749309" y="5554639"/>
            <a:ext cx="1648964" cy="8458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logo for a company&#10;&#10;Description automatically generated">
            <a:extLst>
              <a:ext uri="{FF2B5EF4-FFF2-40B4-BE49-F238E27FC236}">
                <a16:creationId xmlns:a16="http://schemas.microsoft.com/office/drawing/2014/main" id="{43190FEB-DC97-AADB-9E4D-B1E5FFCB843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1751" y="3901591"/>
            <a:ext cx="2906567" cy="1616670"/>
          </a:xfrm>
          <a:prstGeom prst="rect">
            <a:avLst/>
          </a:prstGeom>
        </p:spPr>
      </p:pic>
      <p:pic>
        <p:nvPicPr>
          <p:cNvPr id="2068" name="Picture 20" descr="Home | Blackwood">
            <a:extLst>
              <a:ext uri="{FF2B5EF4-FFF2-40B4-BE49-F238E27FC236}">
                <a16:creationId xmlns:a16="http://schemas.microsoft.com/office/drawing/2014/main" id="{D84FC77E-CDF3-A66F-61A0-448A42331BB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748781" y="5664213"/>
            <a:ext cx="2312482" cy="626747"/>
          </a:xfrm>
          <a:prstGeom prst="rect">
            <a:avLst/>
          </a:prstGeom>
          <a:noFill/>
          <a:extLst>
            <a:ext uri="{909E8E84-426E-40DD-AFC4-6F175D3DCCD1}">
              <a14:hiddenFill xmlns:a14="http://schemas.microsoft.com/office/drawing/2010/main">
                <a:solidFill>
                  <a:srgbClr val="FFFFFF"/>
                </a:solidFill>
              </a14:hiddenFill>
            </a:ext>
          </a:extLst>
        </p:spPr>
      </p:pic>
      <p:pic>
        <p:nvPicPr>
          <p:cNvPr id="10" name="Video 9">
            <a:hlinkClick r:id="" action="ppaction://media"/>
            <a:extLst>
              <a:ext uri="{FF2B5EF4-FFF2-40B4-BE49-F238E27FC236}">
                <a16:creationId xmlns:a16="http://schemas.microsoft.com/office/drawing/2014/main" id="{949DC257-37C7-7363-A403-420A8F31402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75658549"/>
      </p:ext>
    </p:extLst>
  </p:cSld>
  <p:clrMapOvr>
    <a:masterClrMapping/>
  </p:clrMapOvr>
  <mc:AlternateContent xmlns:mc="http://schemas.openxmlformats.org/markup-compatibility/2006">
    <mc:Choice xmlns:p14="http://schemas.microsoft.com/office/powerpoint/2010/main" Requires="p14">
      <p:transition spd="slow" p14:dur="2000" advTm="10478"/>
    </mc:Choice>
    <mc:Fallback>
      <p:transition spd="slow" advTm="104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3F37E6-B4A0-9476-6FAF-7A1B716A55FE}"/>
              </a:ext>
            </a:extLst>
          </p:cNvPr>
          <p:cNvSpPr>
            <a:spLocks noGrp="1"/>
          </p:cNvSpPr>
          <p:nvPr>
            <p:ph type="title"/>
          </p:nvPr>
        </p:nvSpPr>
        <p:spPr/>
        <p:txBody>
          <a:bodyPr/>
          <a:lstStyle/>
          <a:p>
            <a:r>
              <a:rPr lang="en-GB" dirty="0"/>
              <a:t>Thank you for listening</a:t>
            </a:r>
          </a:p>
        </p:txBody>
      </p:sp>
      <p:sp>
        <p:nvSpPr>
          <p:cNvPr id="3" name="Content Placeholder 2">
            <a:extLst>
              <a:ext uri="{FF2B5EF4-FFF2-40B4-BE49-F238E27FC236}">
                <a16:creationId xmlns:a16="http://schemas.microsoft.com/office/drawing/2014/main" id="{D6B8CEA3-1BE2-DE26-2F98-B8A702EC8A0E}"/>
              </a:ext>
            </a:extLst>
          </p:cNvPr>
          <p:cNvSpPr>
            <a:spLocks noGrp="1"/>
          </p:cNvSpPr>
          <p:nvPr>
            <p:ph idx="1"/>
          </p:nvPr>
        </p:nvSpPr>
        <p:spPr/>
        <p:txBody>
          <a:bodyPr>
            <a:normAutofit lnSpcReduction="10000"/>
          </a:bodyPr>
          <a:lstStyle/>
          <a:p>
            <a:r>
              <a:rPr lang="en-GB" dirty="0"/>
              <a:t>You can keep up with what NETRALT are doing at </a:t>
            </a:r>
            <a:r>
              <a:rPr lang="en-GB" b="1" dirty="0"/>
              <a:t>netralt.org.uk</a:t>
            </a:r>
          </a:p>
          <a:p>
            <a:r>
              <a:rPr lang="en-GB" dirty="0"/>
              <a:t>Ask any member landlord for more information on either group</a:t>
            </a:r>
          </a:p>
          <a:p>
            <a:r>
              <a:rPr lang="en-GB" dirty="0"/>
              <a:t>We’d love for you to join us – come along and try a group out! </a:t>
            </a:r>
          </a:p>
          <a:p>
            <a:r>
              <a:rPr lang="en-GB" dirty="0"/>
              <a:t>Please feel free to ask any questions.</a:t>
            </a:r>
          </a:p>
        </p:txBody>
      </p:sp>
      <p:pic>
        <p:nvPicPr>
          <p:cNvPr id="10" name="Video 9">
            <a:hlinkClick r:id="" action="ppaction://media"/>
            <a:extLst>
              <a:ext uri="{FF2B5EF4-FFF2-40B4-BE49-F238E27FC236}">
                <a16:creationId xmlns:a16="http://schemas.microsoft.com/office/drawing/2014/main" id="{46A0263B-6B01-72C6-6843-D5CDABC7D23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679986760"/>
      </p:ext>
    </p:extLst>
  </p:cSld>
  <p:clrMapOvr>
    <a:masterClrMapping/>
  </p:clrMapOvr>
  <mc:AlternateContent xmlns:mc="http://schemas.openxmlformats.org/markup-compatibility/2006">
    <mc:Choice xmlns:p14="http://schemas.microsoft.com/office/powerpoint/2010/main" Requires="p14">
      <p:transition spd="slow" p14:dur="2000" advTm="19733"/>
    </mc:Choice>
    <mc:Fallback>
      <p:transition spd="slow" advTm="19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D7BE-8128-3FE7-D5C3-56E5006DA687}"/>
              </a:ext>
            </a:extLst>
          </p:cNvPr>
          <p:cNvSpPr>
            <a:spLocks noGrp="1"/>
          </p:cNvSpPr>
          <p:nvPr>
            <p:ph type="title"/>
          </p:nvPr>
        </p:nvSpPr>
        <p:spPr/>
        <p:txBody>
          <a:bodyPr/>
          <a:lstStyle/>
          <a:p>
            <a:r>
              <a:rPr lang="en-GB" dirty="0"/>
              <a:t>What is Tenant Participation?</a:t>
            </a:r>
          </a:p>
        </p:txBody>
      </p:sp>
      <p:sp>
        <p:nvSpPr>
          <p:cNvPr id="3" name="Content Placeholder 2">
            <a:extLst>
              <a:ext uri="{FF2B5EF4-FFF2-40B4-BE49-F238E27FC236}">
                <a16:creationId xmlns:a16="http://schemas.microsoft.com/office/drawing/2014/main" id="{8D5DF744-68AB-590C-3676-DEF45938D6B2}"/>
              </a:ext>
            </a:extLst>
          </p:cNvPr>
          <p:cNvSpPr>
            <a:spLocks noGrp="1"/>
          </p:cNvSpPr>
          <p:nvPr>
            <p:ph idx="1"/>
          </p:nvPr>
        </p:nvSpPr>
        <p:spPr/>
        <p:txBody>
          <a:bodyPr/>
          <a:lstStyle/>
          <a:p>
            <a:r>
              <a:rPr lang="en-GB" i="1" dirty="0">
                <a:solidFill>
                  <a:srgbClr val="333333"/>
                </a:solidFill>
                <a:latin typeface="Roboto" panose="02000000000000000000" pitchFamily="2" charset="0"/>
              </a:rPr>
              <a:t>”…</a:t>
            </a:r>
            <a:r>
              <a:rPr lang="en-GB" b="0" i="1" dirty="0">
                <a:solidFill>
                  <a:srgbClr val="333333"/>
                </a:solidFill>
                <a:effectLst/>
                <a:latin typeface="Roboto" panose="02000000000000000000" pitchFamily="2" charset="0"/>
              </a:rPr>
              <a:t>a two-way process which involves the sharing of information, ideas and power. Its aim is to improve the standard of housing conditions and services”.</a:t>
            </a:r>
          </a:p>
          <a:p>
            <a:r>
              <a:rPr lang="en-GB" dirty="0">
                <a:solidFill>
                  <a:srgbClr val="333333"/>
                </a:solidFill>
                <a:latin typeface="Roboto" panose="02000000000000000000" pitchFamily="2" charset="0"/>
              </a:rPr>
              <a:t>Legal framework</a:t>
            </a:r>
          </a:p>
          <a:p>
            <a:r>
              <a:rPr lang="en-GB" dirty="0">
                <a:solidFill>
                  <a:srgbClr val="333333"/>
                </a:solidFill>
                <a:latin typeface="Roboto" panose="02000000000000000000" pitchFamily="2" charset="0"/>
              </a:rPr>
              <a:t>Scottish Social Housing Charter</a:t>
            </a:r>
          </a:p>
        </p:txBody>
      </p:sp>
      <p:pic>
        <p:nvPicPr>
          <p:cNvPr id="59" name="Video 58">
            <a:hlinkClick r:id="" action="ppaction://media"/>
            <a:extLst>
              <a:ext uri="{FF2B5EF4-FFF2-40B4-BE49-F238E27FC236}">
                <a16:creationId xmlns:a16="http://schemas.microsoft.com/office/drawing/2014/main" id="{3424A489-9A07-2EFD-675C-0580D7C5981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607429616"/>
      </p:ext>
    </p:extLst>
  </p:cSld>
  <p:clrMapOvr>
    <a:masterClrMapping/>
  </p:clrMapOvr>
  <mc:AlternateContent xmlns:mc="http://schemas.openxmlformats.org/markup-compatibility/2006">
    <mc:Choice xmlns:p14="http://schemas.microsoft.com/office/powerpoint/2010/main" Requires="p14">
      <p:transition spd="slow" p14:dur="2000" advTm="100518"/>
    </mc:Choice>
    <mc:Fallback>
      <p:transition spd="slow" advTm="100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9"/>
                </p:tgtEl>
              </p:cMediaNode>
            </p:video>
            <p:seq concurrent="1" nextAc="seek">
              <p:cTn id="8" restart="whenNotActive" fill="hold" evtFilter="cancelBubble" nodeType="interactiveSeq">
                <p:stCondLst>
                  <p:cond evt="onClick" delay="0">
                    <p:tgtEl>
                      <p:spTgt spid="5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9"/>
                                        </p:tgtEl>
                                      </p:cBhvr>
                                    </p:cmd>
                                  </p:childTnLst>
                                </p:cTn>
                              </p:par>
                            </p:childTnLst>
                          </p:cTn>
                        </p:par>
                      </p:childTnLst>
                    </p:cTn>
                  </p:par>
                </p:childTnLst>
              </p:cTn>
              <p:nextCondLst>
                <p:cond evt="onClick" delay="0">
                  <p:tgtEl>
                    <p:spTgt spid="59"/>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872EE4-577D-0978-8D79-546BF99459C8}"/>
              </a:ext>
            </a:extLst>
          </p:cNvPr>
          <p:cNvSpPr>
            <a:spLocks noGrp="1"/>
          </p:cNvSpPr>
          <p:nvPr>
            <p:ph type="title"/>
          </p:nvPr>
        </p:nvSpPr>
        <p:spPr>
          <a:xfrm>
            <a:off x="5411874" y="1517903"/>
            <a:ext cx="5250030" cy="1345115"/>
          </a:xfrm>
        </p:spPr>
        <p:txBody>
          <a:bodyPr>
            <a:normAutofit/>
          </a:bodyPr>
          <a:lstStyle/>
          <a:p>
            <a:r>
              <a:rPr lang="en-GB" dirty="0"/>
              <a:t>What is NETRALT?</a:t>
            </a:r>
          </a:p>
        </p:txBody>
      </p:sp>
      <p:pic>
        <p:nvPicPr>
          <p:cNvPr id="4" name="Picture 3" descr="Shape&#10;&#10;Description automatically generated with medium confidence">
            <a:extLst>
              <a:ext uri="{FF2B5EF4-FFF2-40B4-BE49-F238E27FC236}">
                <a16:creationId xmlns:a16="http://schemas.microsoft.com/office/drawing/2014/main" id="{07D4C046-DA61-EE8F-0AEA-67BCAB663810}"/>
              </a:ext>
            </a:extLst>
          </p:cNvPr>
          <p:cNvPicPr>
            <a:picLocks noChangeAspect="1"/>
          </p:cNvPicPr>
          <p:nvPr/>
        </p:nvPicPr>
        <p:blipFill>
          <a:blip r:embed="rId5"/>
          <a:stretch>
            <a:fillRect/>
          </a:stretch>
        </p:blipFill>
        <p:spPr>
          <a:xfrm>
            <a:off x="1524000" y="2568547"/>
            <a:ext cx="3128922" cy="1720906"/>
          </a:xfrm>
          <a:prstGeom prst="rect">
            <a:avLst/>
          </a:prstGeom>
        </p:spPr>
      </p:pic>
      <p:sp>
        <p:nvSpPr>
          <p:cNvPr id="3" name="Content Placeholder 2">
            <a:extLst>
              <a:ext uri="{FF2B5EF4-FFF2-40B4-BE49-F238E27FC236}">
                <a16:creationId xmlns:a16="http://schemas.microsoft.com/office/drawing/2014/main" id="{F8873D59-7C13-E414-9051-C6E5D7D91AC9}"/>
              </a:ext>
            </a:extLst>
          </p:cNvPr>
          <p:cNvSpPr>
            <a:spLocks noGrp="1"/>
          </p:cNvSpPr>
          <p:nvPr>
            <p:ph idx="1"/>
          </p:nvPr>
        </p:nvSpPr>
        <p:spPr>
          <a:xfrm>
            <a:off x="5411874" y="2970222"/>
            <a:ext cx="5250030" cy="2610771"/>
          </a:xfrm>
        </p:spPr>
        <p:txBody>
          <a:bodyPr>
            <a:normAutofit fontScale="92500"/>
          </a:bodyPr>
          <a:lstStyle/>
          <a:p>
            <a:r>
              <a:rPr lang="en-GB" dirty="0"/>
              <a:t>A supportive partnership group to promote tenant participation </a:t>
            </a:r>
          </a:p>
          <a:p>
            <a:r>
              <a:rPr lang="en-GB" dirty="0"/>
              <a:t>3 local authorities</a:t>
            </a:r>
          </a:p>
          <a:p>
            <a:r>
              <a:rPr lang="en-GB" dirty="0"/>
              <a:t>5 housing associations</a:t>
            </a:r>
          </a:p>
          <a:p>
            <a:r>
              <a:rPr lang="en-GB" dirty="0"/>
              <a:t>Meet every 6 weeks, hybrid</a:t>
            </a:r>
          </a:p>
          <a:p>
            <a:endParaRPr lang="en-GB" dirty="0"/>
          </a:p>
          <a:p>
            <a:endParaRPr lang="en-GB" dirty="0"/>
          </a:p>
          <a:p>
            <a:endParaRPr lang="en-GB" dirty="0"/>
          </a:p>
        </p:txBody>
      </p:sp>
      <p:pic>
        <p:nvPicPr>
          <p:cNvPr id="48" name="Video 47">
            <a:hlinkClick r:id="" action="ppaction://media"/>
            <a:extLst>
              <a:ext uri="{FF2B5EF4-FFF2-40B4-BE49-F238E27FC236}">
                <a16:creationId xmlns:a16="http://schemas.microsoft.com/office/drawing/2014/main" id="{9EEBBFD3-FBA7-E5D6-8CD5-9A9D3E41F5A9}"/>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23187623"/>
      </p:ext>
    </p:extLst>
  </p:cSld>
  <p:clrMapOvr>
    <a:masterClrMapping/>
  </p:clrMapOvr>
  <mc:AlternateContent xmlns:mc="http://schemas.openxmlformats.org/markup-compatibility/2006">
    <mc:Choice xmlns:p14="http://schemas.microsoft.com/office/powerpoint/2010/main" Requires="p14">
      <p:transition spd="slow" p14:dur="2000" advTm="117839"/>
    </mc:Choice>
    <mc:Fallback>
      <p:transition spd="slow" advTm="1178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8"/>
                </p:tgtEl>
              </p:cMediaNode>
            </p:video>
            <p:seq concurrent="1" nextAc="seek">
              <p:cTn id="8" restart="whenNotActive" fill="hold" evtFilter="cancelBubble" nodeType="interactiveSeq">
                <p:stCondLst>
                  <p:cond evt="onClick" delay="0">
                    <p:tgtEl>
                      <p:spTgt spid="4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8"/>
                                        </p:tgtEl>
                                      </p:cBhvr>
                                    </p:cmd>
                                  </p:childTnLst>
                                </p:cTn>
                              </p:par>
                            </p:childTnLst>
                          </p:cTn>
                        </p:par>
                      </p:childTnLst>
                    </p:cTn>
                  </p:par>
                </p:childTnLst>
              </p:cTn>
              <p:nextCondLst>
                <p:cond evt="onClick" delay="0">
                  <p:tgtEl>
                    <p:spTgt spid="48"/>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2D4FBB6-21B9-740E-5982-831F68E6C4CE}"/>
              </a:ext>
            </a:extLst>
          </p:cNvPr>
          <p:cNvSpPr>
            <a:spLocks noGrp="1"/>
          </p:cNvSpPr>
          <p:nvPr>
            <p:ph type="title"/>
          </p:nvPr>
        </p:nvSpPr>
        <p:spPr>
          <a:xfrm>
            <a:off x="5411874" y="1517903"/>
            <a:ext cx="5250030" cy="1345115"/>
          </a:xfrm>
        </p:spPr>
        <p:txBody>
          <a:bodyPr>
            <a:normAutofit/>
          </a:bodyPr>
          <a:lstStyle/>
          <a:p>
            <a:r>
              <a:rPr lang="en-GB" dirty="0"/>
              <a:t>What is NTP?</a:t>
            </a:r>
          </a:p>
        </p:txBody>
      </p:sp>
      <p:pic>
        <p:nvPicPr>
          <p:cNvPr id="4" name="Content Placeholder 4" descr="A logo with houses in the center&#10;&#10;Description automatically generated">
            <a:extLst>
              <a:ext uri="{FF2B5EF4-FFF2-40B4-BE49-F238E27FC236}">
                <a16:creationId xmlns:a16="http://schemas.microsoft.com/office/drawing/2014/main" id="{36E6D637-7A82-18D9-92BC-BFDC456FAE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0" y="2096311"/>
            <a:ext cx="3128922" cy="2665378"/>
          </a:xfrm>
          <a:prstGeom prst="rect">
            <a:avLst/>
          </a:prstGeom>
        </p:spPr>
      </p:pic>
      <p:sp>
        <p:nvSpPr>
          <p:cNvPr id="3" name="Content Placeholder 2">
            <a:extLst>
              <a:ext uri="{FF2B5EF4-FFF2-40B4-BE49-F238E27FC236}">
                <a16:creationId xmlns:a16="http://schemas.microsoft.com/office/drawing/2014/main" id="{8FC8AB85-9926-7EB3-05AA-37E5885E8B11}"/>
              </a:ext>
            </a:extLst>
          </p:cNvPr>
          <p:cNvSpPr>
            <a:spLocks noGrp="1"/>
          </p:cNvSpPr>
          <p:nvPr>
            <p:ph idx="1"/>
          </p:nvPr>
        </p:nvSpPr>
        <p:spPr>
          <a:xfrm>
            <a:off x="5411874" y="2970222"/>
            <a:ext cx="5250030" cy="2610771"/>
          </a:xfrm>
        </p:spPr>
        <p:txBody>
          <a:bodyPr>
            <a:normAutofit/>
          </a:bodyPr>
          <a:lstStyle/>
          <a:p>
            <a:pPr>
              <a:lnSpc>
                <a:spcPct val="95000"/>
              </a:lnSpc>
            </a:pPr>
            <a:r>
              <a:rPr lang="en-GB" sz="2000" dirty="0"/>
              <a:t>Formed over lockdown to connect tenants and landlords</a:t>
            </a:r>
          </a:p>
          <a:p>
            <a:pPr>
              <a:lnSpc>
                <a:spcPct val="95000"/>
              </a:lnSpc>
            </a:pPr>
            <a:r>
              <a:rPr lang="en-GB" sz="2000" dirty="0"/>
              <a:t>Similar concept to NETRALT</a:t>
            </a:r>
          </a:p>
          <a:p>
            <a:pPr>
              <a:lnSpc>
                <a:spcPct val="95000"/>
              </a:lnSpc>
            </a:pPr>
            <a:r>
              <a:rPr lang="en-GB" sz="2000" dirty="0"/>
              <a:t>Covers the Highlands and Islands, Inner and Outer Hebrides, Moray, Orkney and Shetland</a:t>
            </a:r>
          </a:p>
          <a:p>
            <a:pPr>
              <a:lnSpc>
                <a:spcPct val="95000"/>
              </a:lnSpc>
            </a:pPr>
            <a:r>
              <a:rPr lang="en-GB" sz="2000" dirty="0"/>
              <a:t>Meet quarterly, online</a:t>
            </a:r>
          </a:p>
        </p:txBody>
      </p:sp>
      <p:pic>
        <p:nvPicPr>
          <p:cNvPr id="18" name="Video 17">
            <a:hlinkClick r:id="" action="ppaction://media"/>
            <a:extLst>
              <a:ext uri="{FF2B5EF4-FFF2-40B4-BE49-F238E27FC236}">
                <a16:creationId xmlns:a16="http://schemas.microsoft.com/office/drawing/2014/main" id="{85FC1F4A-CA40-7EAB-538C-641B7B33B64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8614911"/>
      </p:ext>
    </p:extLst>
  </p:cSld>
  <p:clrMapOvr>
    <a:masterClrMapping/>
  </p:clrMapOvr>
  <mc:AlternateContent xmlns:mc="http://schemas.openxmlformats.org/markup-compatibility/2006">
    <mc:Choice xmlns:p14="http://schemas.microsoft.com/office/powerpoint/2010/main" Requires="p14">
      <p:transition spd="slow" p14:dur="2000" advTm="59416"/>
    </mc:Choice>
    <mc:Fallback>
      <p:transition spd="slow" advTm="59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8"/>
                </p:tgtEl>
              </p:cMediaNode>
            </p:video>
            <p:seq concurrent="1" nextAc="seek">
              <p:cTn id="8" restart="whenNotActive" fill="hold" evtFilter="cancelBubble" nodeType="interactiveSeq">
                <p:stCondLst>
                  <p:cond evt="onClick" delay="0">
                    <p:tgtEl>
                      <p:spTgt spid="1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8"/>
                                        </p:tgtEl>
                                      </p:cBhvr>
                                    </p:cmd>
                                  </p:childTnLst>
                                </p:cTn>
                              </p:par>
                            </p:childTnLst>
                          </p:cTn>
                        </p:par>
                      </p:childTnLst>
                    </p:cTn>
                  </p:par>
                </p:childTnLst>
              </p:cTn>
              <p:nextCondLst>
                <p:cond evt="onClick" delay="0">
                  <p:tgtEl>
                    <p:spTgt spid="1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952DF-8FFD-CB9B-9D02-99D0444765C6}"/>
              </a:ext>
            </a:extLst>
          </p:cNvPr>
          <p:cNvSpPr>
            <a:spLocks noGrp="1"/>
          </p:cNvSpPr>
          <p:nvPr>
            <p:ph type="title"/>
          </p:nvPr>
        </p:nvSpPr>
        <p:spPr/>
        <p:txBody>
          <a:bodyPr/>
          <a:lstStyle/>
          <a:p>
            <a:r>
              <a:rPr lang="en-GB" dirty="0"/>
              <a:t>Strategy and action plan</a:t>
            </a:r>
          </a:p>
        </p:txBody>
      </p:sp>
      <p:sp>
        <p:nvSpPr>
          <p:cNvPr id="3" name="Content Placeholder 2">
            <a:extLst>
              <a:ext uri="{FF2B5EF4-FFF2-40B4-BE49-F238E27FC236}">
                <a16:creationId xmlns:a16="http://schemas.microsoft.com/office/drawing/2014/main" id="{A09027EA-EAEA-AF07-465F-26A3A14863FA}"/>
              </a:ext>
            </a:extLst>
          </p:cNvPr>
          <p:cNvSpPr>
            <a:spLocks noGrp="1"/>
          </p:cNvSpPr>
          <p:nvPr>
            <p:ph idx="1"/>
          </p:nvPr>
        </p:nvSpPr>
        <p:spPr/>
        <p:txBody>
          <a:bodyPr/>
          <a:lstStyle/>
          <a:p>
            <a:r>
              <a:rPr lang="en-GB" dirty="0"/>
              <a:t>Developed using </a:t>
            </a:r>
            <a:r>
              <a:rPr lang="en-GB" dirty="0" err="1"/>
              <a:t>Ketso</a:t>
            </a:r>
            <a:r>
              <a:rPr lang="en-GB" dirty="0"/>
              <a:t> technique</a:t>
            </a:r>
          </a:p>
          <a:p>
            <a:r>
              <a:rPr lang="en-GB" dirty="0"/>
              <a:t>Everyone was able to be ‘heard’ – </a:t>
            </a:r>
            <a:r>
              <a:rPr lang="en-GB" dirty="0" err="1"/>
              <a:t>Ketso</a:t>
            </a:r>
            <a:r>
              <a:rPr lang="en-GB" dirty="0"/>
              <a:t> means you can write things down in addition to speaking </a:t>
            </a:r>
          </a:p>
          <a:p>
            <a:r>
              <a:rPr lang="en-GB" dirty="0"/>
              <a:t>Fed into strategy and action plan</a:t>
            </a:r>
          </a:p>
          <a:p>
            <a:r>
              <a:rPr lang="en-GB" dirty="0"/>
              <a:t>Reviewed by group</a:t>
            </a:r>
          </a:p>
          <a:p>
            <a:endParaRPr lang="en-GB" dirty="0"/>
          </a:p>
        </p:txBody>
      </p:sp>
      <p:pic>
        <p:nvPicPr>
          <p:cNvPr id="20" name="Video 19">
            <a:hlinkClick r:id="" action="ppaction://media"/>
            <a:extLst>
              <a:ext uri="{FF2B5EF4-FFF2-40B4-BE49-F238E27FC236}">
                <a16:creationId xmlns:a16="http://schemas.microsoft.com/office/drawing/2014/main" id="{C6B6EC8E-A056-AC0B-8CE8-362D3A1FC868}"/>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6543019"/>
      </p:ext>
    </p:extLst>
  </p:cSld>
  <p:clrMapOvr>
    <a:masterClrMapping/>
  </p:clrMapOvr>
  <mc:AlternateContent xmlns:mc="http://schemas.openxmlformats.org/markup-compatibility/2006">
    <mc:Choice xmlns:p14="http://schemas.microsoft.com/office/powerpoint/2010/main" Requires="p14">
      <p:transition spd="slow" p14:dur="2000" advTm="91907"/>
    </mc:Choice>
    <mc:Fallback>
      <p:transition spd="slow" advTm="91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0"/>
                </p:tgtEl>
              </p:cMediaNode>
            </p:video>
            <p:seq concurrent="1" nextAc="seek">
              <p:cTn id="8" restart="whenNotActive" fill="hold" evtFilter="cancelBubble" nodeType="interactiveSeq">
                <p:stCondLst>
                  <p:cond evt="onClick" delay="0">
                    <p:tgtEl>
                      <p:spTgt spid="2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0"/>
                                        </p:tgtEl>
                                      </p:cBhvr>
                                    </p:cmd>
                                  </p:childTnLst>
                                </p:cTn>
                              </p:par>
                            </p:childTnLst>
                          </p:cTn>
                        </p:par>
                      </p:childTnLst>
                    </p:cTn>
                  </p:par>
                </p:childTnLst>
              </p:cTn>
              <p:nextCondLst>
                <p:cond evt="onClick" delay="0">
                  <p:tgtEl>
                    <p:spTgt spid="20"/>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8B6E23-8493-4A0F-9409-1BB1B3567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99238EC-3EDA-4FF6-9F43-081294A93F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4993D4D-98B3-40A7-986E-15AB6E6313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1999" y="762000"/>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0C60AF7-45C4-73A7-634F-87DCC27495BA}"/>
              </a:ext>
            </a:extLst>
          </p:cNvPr>
          <p:cNvSpPr>
            <a:spLocks noGrp="1"/>
          </p:cNvSpPr>
          <p:nvPr>
            <p:ph type="title"/>
          </p:nvPr>
        </p:nvSpPr>
        <p:spPr>
          <a:xfrm>
            <a:off x="1524000" y="1133183"/>
            <a:ext cx="9144000" cy="924218"/>
          </a:xfrm>
        </p:spPr>
        <p:txBody>
          <a:bodyPr anchor="ctr">
            <a:normAutofit/>
          </a:bodyPr>
          <a:lstStyle/>
          <a:p>
            <a:pPr algn="ctr"/>
            <a:r>
              <a:rPr lang="en-GB" dirty="0"/>
              <a:t>What does NETRALT do?</a:t>
            </a:r>
          </a:p>
        </p:txBody>
      </p:sp>
      <p:graphicFrame>
        <p:nvGraphicFramePr>
          <p:cNvPr id="5" name="Content Placeholder 2">
            <a:extLst>
              <a:ext uri="{FF2B5EF4-FFF2-40B4-BE49-F238E27FC236}">
                <a16:creationId xmlns:a16="http://schemas.microsoft.com/office/drawing/2014/main" id="{65883157-98C9-7963-1B73-2CDA871FFB7B}"/>
              </a:ext>
            </a:extLst>
          </p:cNvPr>
          <p:cNvGraphicFramePr>
            <a:graphicFrameLocks noGrp="1"/>
          </p:cNvGraphicFramePr>
          <p:nvPr>
            <p:ph idx="1"/>
            <p:extLst>
              <p:ext uri="{D42A27DB-BD31-4B8C-83A1-F6EECF244321}">
                <p14:modId xmlns:p14="http://schemas.microsoft.com/office/powerpoint/2010/main" val="2357686334"/>
              </p:ext>
            </p:extLst>
          </p:nvPr>
        </p:nvGraphicFramePr>
        <p:xfrm>
          <a:off x="1524000" y="2286000"/>
          <a:ext cx="9144000" cy="3810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4" name="Video 13">
            <a:hlinkClick r:id="" action="ppaction://media"/>
            <a:extLst>
              <a:ext uri="{FF2B5EF4-FFF2-40B4-BE49-F238E27FC236}">
                <a16:creationId xmlns:a16="http://schemas.microsoft.com/office/drawing/2014/main" id="{431256B5-2D8B-8144-FEE6-BEB65B5A6E4E}"/>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10"/>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1014629"/>
      </p:ext>
    </p:extLst>
  </p:cSld>
  <p:clrMapOvr>
    <a:masterClrMapping/>
  </p:clrMapOvr>
  <mc:AlternateContent xmlns:mc="http://schemas.openxmlformats.org/markup-compatibility/2006">
    <mc:Choice xmlns:p14="http://schemas.microsoft.com/office/powerpoint/2010/main" Requires="p14">
      <p:transition spd="slow" p14:dur="2000" advTm="28550"/>
    </mc:Choice>
    <mc:Fallback>
      <p:transition spd="slow" advTm="28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4"/>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3D901-6916-7584-1E97-02C3BC1EF250}"/>
              </a:ext>
            </a:extLst>
          </p:cNvPr>
          <p:cNvSpPr>
            <a:spLocks noGrp="1"/>
          </p:cNvSpPr>
          <p:nvPr>
            <p:ph type="title"/>
          </p:nvPr>
        </p:nvSpPr>
        <p:spPr/>
        <p:txBody>
          <a:bodyPr/>
          <a:lstStyle/>
          <a:p>
            <a:r>
              <a:rPr lang="en-GB" dirty="0"/>
              <a:t>Community engagement events</a:t>
            </a:r>
          </a:p>
        </p:txBody>
      </p:sp>
      <p:pic>
        <p:nvPicPr>
          <p:cNvPr id="5" name="Content Placeholder 4" descr="A group of people holding up papers&#10;&#10;Description automatically generated">
            <a:extLst>
              <a:ext uri="{FF2B5EF4-FFF2-40B4-BE49-F238E27FC236}">
                <a16:creationId xmlns:a16="http://schemas.microsoft.com/office/drawing/2014/main" id="{2FB3E20A-B304-7142-B3A0-EC0E6096F942}"/>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1517904" y="2432241"/>
            <a:ext cx="4409823" cy="3127375"/>
          </a:xfrm>
        </p:spPr>
      </p:pic>
      <p:pic>
        <p:nvPicPr>
          <p:cNvPr id="7" name="Picture 6" descr="A large group of people in a room&#10;&#10;Description automatically generated">
            <a:extLst>
              <a:ext uri="{FF2B5EF4-FFF2-40B4-BE49-F238E27FC236}">
                <a16:creationId xmlns:a16="http://schemas.microsoft.com/office/drawing/2014/main" id="{8A9627C4-F108-1F34-B95A-476FEE76D8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9661" y="2427023"/>
            <a:ext cx="4304435" cy="3127375"/>
          </a:xfrm>
          <a:prstGeom prst="rect">
            <a:avLst/>
          </a:prstGeom>
        </p:spPr>
      </p:pic>
      <p:pic>
        <p:nvPicPr>
          <p:cNvPr id="16" name="Video 15">
            <a:hlinkClick r:id="" action="ppaction://media"/>
            <a:extLst>
              <a:ext uri="{FF2B5EF4-FFF2-40B4-BE49-F238E27FC236}">
                <a16:creationId xmlns:a16="http://schemas.microsoft.com/office/drawing/2014/main" id="{2E0AD9BC-E7DF-7B16-D901-B1FDD2D6B0EF}"/>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95195797"/>
      </p:ext>
    </p:extLst>
  </p:cSld>
  <p:clrMapOvr>
    <a:masterClrMapping/>
  </p:clrMapOvr>
  <mc:AlternateContent xmlns:mc="http://schemas.openxmlformats.org/markup-compatibility/2006">
    <mc:Choice xmlns:p14="http://schemas.microsoft.com/office/powerpoint/2010/main" Requires="p14">
      <p:transition spd="slow" p14:dur="2000" advTm="72718"/>
    </mc:Choice>
    <mc:Fallback>
      <p:transition spd="slow" advTm="72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75F97-864F-66CA-B9B7-C146ACEFA838}"/>
              </a:ext>
            </a:extLst>
          </p:cNvPr>
          <p:cNvSpPr>
            <a:spLocks noGrp="1"/>
          </p:cNvSpPr>
          <p:nvPr>
            <p:ph type="title"/>
          </p:nvPr>
        </p:nvSpPr>
        <p:spPr/>
        <p:txBody>
          <a:bodyPr/>
          <a:lstStyle/>
          <a:p>
            <a:r>
              <a:rPr lang="en-GB" dirty="0"/>
              <a:t>Community engagement events this summer</a:t>
            </a:r>
          </a:p>
        </p:txBody>
      </p:sp>
      <p:pic>
        <p:nvPicPr>
          <p:cNvPr id="7" name="Content Placeholder 6" descr="A group of people around a table&#10;&#10;Description automatically generated">
            <a:extLst>
              <a:ext uri="{FF2B5EF4-FFF2-40B4-BE49-F238E27FC236}">
                <a16:creationId xmlns:a16="http://schemas.microsoft.com/office/drawing/2014/main" id="{6554220C-F2A0-F946-E5E8-E28A5AA26E0E}"/>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425671" y="2981325"/>
            <a:ext cx="4157133" cy="3117850"/>
          </a:xfrm>
        </p:spPr>
      </p:pic>
      <p:pic>
        <p:nvPicPr>
          <p:cNvPr id="5" name="Content Placeholder 4" descr="A group of people standing in front of a table&#10;&#10;Description automatically generated">
            <a:extLst>
              <a:ext uri="{FF2B5EF4-FFF2-40B4-BE49-F238E27FC236}">
                <a16:creationId xmlns:a16="http://schemas.microsoft.com/office/drawing/2014/main" id="{23F73637-5DDD-45B0-6087-AF3C28D6AABE}"/>
              </a:ext>
            </a:extLst>
          </p:cNvPr>
          <p:cNvPicPr>
            <a:picLocks noGrp="1" noChangeAspect="1"/>
          </p:cNvPicPr>
          <p:nvPr>
            <p:ph sz="half" idx="1"/>
          </p:nvPr>
        </p:nvPicPr>
        <p:blipFill rotWithShape="1">
          <a:blip r:embed="rId6">
            <a:extLst>
              <a:ext uri="{28A0092B-C50C-407E-A947-70E740481C1C}">
                <a14:useLocalDpi xmlns:a14="http://schemas.microsoft.com/office/drawing/2010/main" val="0"/>
              </a:ext>
            </a:extLst>
          </a:blip>
          <a:srcRect r="-3" b="8500"/>
          <a:stretch/>
        </p:blipFill>
        <p:spPr>
          <a:xfrm>
            <a:off x="1517650" y="3052933"/>
            <a:ext cx="4333875" cy="2974633"/>
          </a:xfrm>
          <a:prstGeom prst="rect">
            <a:avLst/>
          </a:prstGeom>
        </p:spPr>
      </p:pic>
      <p:pic>
        <p:nvPicPr>
          <p:cNvPr id="12" name="Video 11">
            <a:hlinkClick r:id="" action="ppaction://media"/>
            <a:extLst>
              <a:ext uri="{FF2B5EF4-FFF2-40B4-BE49-F238E27FC236}">
                <a16:creationId xmlns:a16="http://schemas.microsoft.com/office/drawing/2014/main" id="{4B3C2BBE-4A81-6425-2830-2B3FE1C3AFEB}"/>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04840666"/>
      </p:ext>
    </p:extLst>
  </p:cSld>
  <p:clrMapOvr>
    <a:masterClrMapping/>
  </p:clrMapOvr>
  <mc:AlternateContent xmlns:mc="http://schemas.openxmlformats.org/markup-compatibility/2006">
    <mc:Choice xmlns:p14="http://schemas.microsoft.com/office/powerpoint/2010/main" Requires="p14">
      <p:transition spd="slow" p14:dur="2000" advTm="18881"/>
    </mc:Choice>
    <mc:Fallback>
      <p:transition spd="slow" advTm="18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4136905-015B-4510-B514-027CBA846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6CD0F97-2E5B-4E84-8544-EB24DED104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8" name="Rectangle 17">
            <a:extLst>
              <a:ext uri="{FF2B5EF4-FFF2-40B4-BE49-F238E27FC236}">
                <a16:creationId xmlns:a16="http://schemas.microsoft.com/office/drawing/2014/main" id="{3B272257-593A-402F-88FA-F1DECD9E3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2000" y="758952"/>
            <a:ext cx="10668000" cy="5340096"/>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54CE060-E5C0-2EEE-D4C8-7310DAD29C0F}"/>
              </a:ext>
            </a:extLst>
          </p:cNvPr>
          <p:cNvSpPr>
            <a:spLocks noGrp="1"/>
          </p:cNvSpPr>
          <p:nvPr>
            <p:ph type="title"/>
          </p:nvPr>
        </p:nvSpPr>
        <p:spPr>
          <a:xfrm>
            <a:off x="5411874" y="1517903"/>
            <a:ext cx="5250030" cy="1345115"/>
          </a:xfrm>
        </p:spPr>
        <p:txBody>
          <a:bodyPr>
            <a:normAutofit/>
          </a:bodyPr>
          <a:lstStyle/>
          <a:p>
            <a:r>
              <a:rPr lang="en-GB" dirty="0"/>
              <a:t>Working together</a:t>
            </a:r>
          </a:p>
        </p:txBody>
      </p:sp>
      <p:pic>
        <p:nvPicPr>
          <p:cNvPr id="7" name="Picture 6" descr="A group of people pushing a trailer&#10;&#10;Description automatically generated">
            <a:extLst>
              <a:ext uri="{FF2B5EF4-FFF2-40B4-BE49-F238E27FC236}">
                <a16:creationId xmlns:a16="http://schemas.microsoft.com/office/drawing/2014/main" id="{A46F7C2B-826E-8C8D-5F6E-E39B7CB6B7AC}"/>
              </a:ext>
            </a:extLst>
          </p:cNvPr>
          <p:cNvPicPr>
            <a:picLocks noChangeAspect="1"/>
          </p:cNvPicPr>
          <p:nvPr/>
        </p:nvPicPr>
        <p:blipFill rotWithShape="1">
          <a:blip r:embed="rId5">
            <a:extLst>
              <a:ext uri="{28A0092B-C50C-407E-A947-70E740481C1C}">
                <a14:useLocalDpi xmlns:a14="http://schemas.microsoft.com/office/drawing/2010/main" val="0"/>
              </a:ext>
            </a:extLst>
          </a:blip>
          <a:srcRect t="1165" r="-3" b="7336"/>
          <a:stretch/>
        </p:blipFill>
        <p:spPr>
          <a:xfrm>
            <a:off x="762000" y="758952"/>
            <a:ext cx="3890922" cy="2670048"/>
          </a:xfrm>
          <a:prstGeom prst="rect">
            <a:avLst/>
          </a:prstGeom>
        </p:spPr>
      </p:pic>
      <p:pic>
        <p:nvPicPr>
          <p:cNvPr id="5" name="Content Placeholder 4" descr="A group of people standing on a trailer&#10;&#10;Description automatically generated">
            <a:extLst>
              <a:ext uri="{FF2B5EF4-FFF2-40B4-BE49-F238E27FC236}">
                <a16:creationId xmlns:a16="http://schemas.microsoft.com/office/drawing/2014/main" id="{4A803205-A3E5-0243-E838-CBDB59BFDEB0}"/>
              </a:ext>
            </a:extLst>
          </p:cNvPr>
          <p:cNvPicPr>
            <a:picLocks noChangeAspect="1"/>
          </p:cNvPicPr>
          <p:nvPr/>
        </p:nvPicPr>
        <p:blipFill rotWithShape="1">
          <a:blip r:embed="rId6">
            <a:extLst>
              <a:ext uri="{28A0092B-C50C-407E-A947-70E740481C1C}">
                <a14:useLocalDpi xmlns:a14="http://schemas.microsoft.com/office/drawing/2010/main" val="0"/>
              </a:ext>
            </a:extLst>
          </a:blip>
          <a:srcRect t="7346" r="-4" b="1258"/>
          <a:stretch/>
        </p:blipFill>
        <p:spPr>
          <a:xfrm rot="10800000">
            <a:off x="762000" y="3429000"/>
            <a:ext cx="3895344" cy="2670048"/>
          </a:xfrm>
          <a:prstGeom prst="rect">
            <a:avLst/>
          </a:prstGeom>
        </p:spPr>
      </p:pic>
      <p:sp>
        <p:nvSpPr>
          <p:cNvPr id="11" name="Content Placeholder 10">
            <a:extLst>
              <a:ext uri="{FF2B5EF4-FFF2-40B4-BE49-F238E27FC236}">
                <a16:creationId xmlns:a16="http://schemas.microsoft.com/office/drawing/2014/main" id="{ED64CFEF-4C08-7175-EF79-2C68B85DBFC8}"/>
              </a:ext>
            </a:extLst>
          </p:cNvPr>
          <p:cNvSpPr>
            <a:spLocks noGrp="1"/>
          </p:cNvSpPr>
          <p:nvPr>
            <p:ph idx="1"/>
          </p:nvPr>
        </p:nvSpPr>
        <p:spPr>
          <a:xfrm>
            <a:off x="5411874" y="2970222"/>
            <a:ext cx="5250030" cy="2610771"/>
          </a:xfrm>
        </p:spPr>
        <p:txBody>
          <a:bodyPr>
            <a:normAutofit/>
          </a:bodyPr>
          <a:lstStyle/>
          <a:p>
            <a:r>
              <a:rPr lang="en-US" dirty="0"/>
              <a:t>Community clean-ups</a:t>
            </a:r>
          </a:p>
          <a:p>
            <a:r>
              <a:rPr lang="en-US" dirty="0"/>
              <a:t>Combined roadshows</a:t>
            </a:r>
          </a:p>
          <a:p>
            <a:r>
              <a:rPr lang="en-US" dirty="0"/>
              <a:t>Shared policy reviews</a:t>
            </a:r>
          </a:p>
          <a:p>
            <a:endParaRPr lang="en-US" dirty="0"/>
          </a:p>
        </p:txBody>
      </p:sp>
      <p:pic>
        <p:nvPicPr>
          <p:cNvPr id="13" name="Video 12">
            <a:hlinkClick r:id="" action="ppaction://media"/>
            <a:extLst>
              <a:ext uri="{FF2B5EF4-FFF2-40B4-BE49-F238E27FC236}">
                <a16:creationId xmlns:a16="http://schemas.microsoft.com/office/drawing/2014/main" id="{5150919E-3AE1-40B4-746F-57DC64358F16}"/>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7"/>
          <a:srcRect l="21875" r="218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338633806"/>
      </p:ext>
    </p:extLst>
  </p:cSld>
  <p:clrMapOvr>
    <a:masterClrMapping/>
  </p:clrMapOvr>
  <mc:AlternateContent xmlns:mc="http://schemas.openxmlformats.org/markup-compatibility/2006">
    <mc:Choice xmlns:p14="http://schemas.microsoft.com/office/powerpoint/2010/main" Requires="p14">
      <p:transition spd="slow" p14:dur="2000" advTm="27414"/>
    </mc:Choice>
    <mc:Fallback>
      <p:transition spd="slow" advTm="274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theme/theme1.xml><?xml version="1.0" encoding="utf-8"?>
<a:theme xmlns:a="http://schemas.openxmlformats.org/drawingml/2006/main" name="PrismaticVTI">
  <a:themeElements>
    <a:clrScheme name="Prismatic">
      <a:dk1>
        <a:sysClr val="windowText" lastClr="000000"/>
      </a:dk1>
      <a:lt1>
        <a:sysClr val="window" lastClr="FFFFFF"/>
      </a:lt1>
      <a:dk2>
        <a:srgbClr val="131523"/>
      </a:dk2>
      <a:lt2>
        <a:srgbClr val="E7E6E6"/>
      </a:lt2>
      <a:accent1>
        <a:srgbClr val="42B3BD"/>
      </a:accent1>
      <a:accent2>
        <a:srgbClr val="51B851"/>
      </a:accent2>
      <a:accent3>
        <a:srgbClr val="B5A603"/>
      </a:accent3>
      <a:accent4>
        <a:srgbClr val="F58505"/>
      </a:accent4>
      <a:accent5>
        <a:srgbClr val="FA2481"/>
      </a:accent5>
      <a:accent6>
        <a:srgbClr val="9CA2AB"/>
      </a:accent6>
      <a:hlink>
        <a:srgbClr val="FA2481"/>
      </a:hlink>
      <a:folHlink>
        <a:srgbClr val="57618E"/>
      </a:folHlink>
    </a:clrScheme>
    <a:fontScheme name="Custom 166">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smaticVTI" id="{DA44D624-A564-4DE8-8446-0CD5C485C979}" vid="{8B2B1550-B69C-4156-BAEC-B2E559F94B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Prismatic</Template>
  <TotalTime>8910</TotalTime>
  <Words>1842</Words>
  <Application>Microsoft Office PowerPoint</Application>
  <PresentationFormat>Widescreen</PresentationFormat>
  <Paragraphs>106</Paragraphs>
  <Slides>12</Slides>
  <Notes>12</Notes>
  <HiddenSlides>0</HiddenSlides>
  <MMClips>12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Aharoni</vt:lpstr>
      <vt:lpstr>Arial</vt:lpstr>
      <vt:lpstr>Arial</vt:lpstr>
      <vt:lpstr>Avenir Next LT Pro</vt:lpstr>
      <vt:lpstr>Calibri</vt:lpstr>
      <vt:lpstr>Google Sans</vt:lpstr>
      <vt:lpstr>Roboto</vt:lpstr>
      <vt:lpstr>PrismaticVTI</vt:lpstr>
      <vt:lpstr>A guide to NETRALT &amp; NTP </vt:lpstr>
      <vt:lpstr>What is Tenant Participation?</vt:lpstr>
      <vt:lpstr>What is NETRALT?</vt:lpstr>
      <vt:lpstr>What is NTP?</vt:lpstr>
      <vt:lpstr>Strategy and action plan</vt:lpstr>
      <vt:lpstr>What does NETRALT do?</vt:lpstr>
      <vt:lpstr>Community engagement events</vt:lpstr>
      <vt:lpstr>Community engagement events this summer</vt:lpstr>
      <vt:lpstr>Working together</vt:lpstr>
      <vt:lpstr>Why do our partnership groups work so well?</vt:lpstr>
      <vt:lpstr>Today’s event is partnership in action!</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guide to NETRALT &amp; NTP</dc:title>
  <dc:creator>Catherine Coutts</dc:creator>
  <cp:lastModifiedBy>Catherine Coutts</cp:lastModifiedBy>
  <cp:revision>3</cp:revision>
  <dcterms:created xsi:type="dcterms:W3CDTF">2023-09-08T05:38:18Z</dcterms:created>
  <dcterms:modified xsi:type="dcterms:W3CDTF">2023-09-14T13:18:11Z</dcterms:modified>
</cp:coreProperties>
</file>